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0" r:id="rId1"/>
  </p:sldMasterIdLst>
  <p:notesMasterIdLst>
    <p:notesMasterId r:id="rId22"/>
  </p:notesMasterIdLst>
  <p:sldIdLst>
    <p:sldId id="265" r:id="rId2"/>
    <p:sldId id="299" r:id="rId3"/>
    <p:sldId id="303" r:id="rId4"/>
    <p:sldId id="310" r:id="rId5"/>
    <p:sldId id="273" r:id="rId6"/>
    <p:sldId id="311" r:id="rId7"/>
    <p:sldId id="293" r:id="rId8"/>
    <p:sldId id="294" r:id="rId9"/>
    <p:sldId id="297" r:id="rId10"/>
    <p:sldId id="296" r:id="rId11"/>
    <p:sldId id="302" r:id="rId12"/>
    <p:sldId id="312" r:id="rId13"/>
    <p:sldId id="313" r:id="rId14"/>
    <p:sldId id="314" r:id="rId15"/>
    <p:sldId id="315" r:id="rId16"/>
    <p:sldId id="292" r:id="rId17"/>
    <p:sldId id="291" r:id="rId18"/>
    <p:sldId id="266" r:id="rId19"/>
    <p:sldId id="276" r:id="rId20"/>
    <p:sldId id="30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CC000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DEB8D-0320-4E57-8A05-F8FEFD1FE2B5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29F85-0D0B-41E4-8E2C-888FBD043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2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2FFD-4627-4DB2-ACBC-E9CC7584A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45299-DE78-41B9-8EF3-B39BCF11A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F4312-F109-4294-933A-2281A934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FFCD1-A165-4B5E-8109-A4127288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ACE31-DC9A-4C39-94D4-EDAEC6D6E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7AB85-4E1A-4CC2-92B5-B36E09DA0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99"/>
            <a:ext cx="763480" cy="805163"/>
          </a:xfrm>
          <a:prstGeom prst="rect">
            <a:avLst/>
          </a:prstGeom>
        </p:spPr>
      </p:pic>
      <p:sp>
        <p:nvSpPr>
          <p:cNvPr id="8" name="AutoShape 2" descr="Image result for nsf logo">
            <a:extLst>
              <a:ext uri="{FF2B5EF4-FFF2-40B4-BE49-F238E27FC236}">
                <a16:creationId xmlns:a16="http://schemas.microsoft.com/office/drawing/2014/main" id="{B1C0CDC3-954D-46B3-AA96-07278E0951B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63500" y="-136525"/>
            <a:ext cx="11811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128F8-BF54-4A4F-8ACC-12ABCAF44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98099" y="760"/>
            <a:ext cx="793902" cy="80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43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CB9E-D25F-4938-937C-6B4DFE50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8B5A-676C-4B41-8F50-52B355202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7DAB4-ABA8-4B7B-BC16-BBD927C1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3B0A-488D-4D04-B8A2-D8E1B3E7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92457-5244-4139-A52A-0DE744AC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7F550-DF27-4EDB-A405-F431B92F6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1542A-DDA4-46C5-A229-DCC895125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C8F96-2812-41D2-8E5E-83F49817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CAF8-FAA1-4AAD-8BFE-C490B199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BD94D-5D57-4986-B67E-2817107D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04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AA5B-E7EC-4F8D-AF02-06B47F75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D253A-F9BC-43FE-828D-ADDD96F79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4E3A6-AF15-4F86-9B78-C1311B0E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819FB-D803-4995-8D2F-3560A5F6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A705A-6185-40AE-88D9-94956E5D5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6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2E08-3EC9-4020-83E7-AF346B44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EBF23-954B-4181-B7F1-096577237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6C0E6-27D2-44DB-A5E7-9B696930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C132E-3FE9-43FF-87F6-B23FEDB16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3A63D-0F06-45DE-8972-F3B93F93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81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E8E0-3BE2-4A22-BB8D-4FB90952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08592-2C54-48B0-800E-0C34CFC47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2E992-CA6B-40B6-84A1-CB5731CA4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63C6F-6094-4C24-A2F1-440B0401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0FEE6-F203-474A-A97A-EB0A0092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0C220-8193-4824-9CA4-B9B41076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8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1B74-A69A-42FF-B9CC-C394A55D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6B1B6-FE04-4F1E-B674-E9286E08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F44E6-60B8-4A47-91E3-5657BB682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2D9E2-E493-464E-B6C1-D15FBB65F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67700-F943-417B-9164-23D801576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361764-FAF2-4D94-A4C4-58F606F2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F7302-545C-4818-8933-D7979765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7AAA5-B3C6-4160-97AF-006BB783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07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CA8C8-B527-48E4-A6D9-CF987E42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4B1A1-58BF-4720-B0A6-A4EB5F7B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4752D-7115-4CF7-9007-F17D7E39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9510A-5F85-48E4-ABA5-16E031CF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0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462DFA-E499-4AD4-940E-3A70B218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B907B-0C2A-4089-B976-5F556019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E54A-DEC7-42F6-97E6-DAFCBA3F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6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A8766-0BB8-4C64-94A1-41E7875A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184D8-8B8C-44C5-9866-78D4AB940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18ACC-814A-4075-BC36-71E98745F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E6EFC-F6A1-4A5A-89DC-92C6F172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6B6B3-0AE5-434A-96E8-2C4E6059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F8102-6322-43B2-8F1A-F7DE7E2B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0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E891-0D67-47AC-9219-3D9343D6D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CFD79-3155-41A1-BF88-F38FA736A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4214E-D4F1-47CB-AEB1-F98FB5EB0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A8EA6-9F24-43B1-918B-9DA7FA32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9/10/2018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C3E3F-2CCD-4732-A933-C22F33FC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BE28C-48FF-423F-AF5F-B8EA219C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287F06-D90C-4E6E-B970-E250F8F6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83E45-BF00-463E-BFA9-C5CA2EE9D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47A24-E89A-4386-A4C4-8F40F9626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BE504-DC32-41EF-AF31-7E01051D0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26 Sep 2018 - NSF Center for Metamaterials Confidential Information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3D17A-21DE-4B80-B818-C82FFEB3B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6E3A1-50D9-43CE-8786-1BF2AC64F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1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Equilibrium_vapor_pressure" TargetMode="External"/><Relationship Id="rId5" Type="http://schemas.openxmlformats.org/officeDocument/2006/relationships/hyperlink" Target="https://en.wikipedia.org/wiki/Partial_pressure" TargetMode="Externa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66" y="5559412"/>
            <a:ext cx="4159042" cy="1230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EB5C36-9D9D-4FE8-9FB7-E7F594786230}"/>
              </a:ext>
            </a:extLst>
          </p:cNvPr>
          <p:cNvSpPr txBox="1"/>
          <p:nvPr/>
        </p:nvSpPr>
        <p:spPr>
          <a:xfrm>
            <a:off x="1014550" y="1015447"/>
            <a:ext cx="9418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Lecture On:</a:t>
            </a:r>
          </a:p>
          <a:p>
            <a:pPr algn="ctr"/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Acoustic Metamaterials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E1DC01-0F41-42FC-BF39-BB541A2C2AF1}"/>
              </a:ext>
            </a:extLst>
          </p:cNvPr>
          <p:cNvSpPr txBox="1"/>
          <p:nvPr/>
        </p:nvSpPr>
        <p:spPr>
          <a:xfrm>
            <a:off x="2726630" y="2585107"/>
            <a:ext cx="599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Ryan Hill</a:t>
            </a:r>
          </a:p>
        </p:txBody>
      </p:sp>
    </p:spTree>
    <p:extLst>
      <p:ext uri="{BB962C8B-B14F-4D97-AF65-F5344CB8AC3E}">
        <p14:creationId xmlns:p14="http://schemas.microsoft.com/office/powerpoint/2010/main" val="4172737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1732280" y="0"/>
            <a:ext cx="872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Acoustic Transmission Line Model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2E976650-A038-49D6-AE6B-DA0417220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945304"/>
            <a:ext cx="6091646" cy="33598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F7315A-4AEF-4FC7-9190-8EA4788EEA9C}"/>
              </a:ext>
            </a:extLst>
          </p:cNvPr>
          <p:cNvSpPr/>
          <p:nvPr/>
        </p:nvSpPr>
        <p:spPr>
          <a:xfrm>
            <a:off x="213360" y="6451644"/>
            <a:ext cx="9270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https://mycourses.aalto.fi/pluginfile.php/395000/mod_resource/content/1/Lecture10.pdf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7ADF24-E687-4EB8-86F6-163FE2EAE6AC}"/>
              </a:ext>
            </a:extLst>
          </p:cNvPr>
          <p:cNvSpPr/>
          <p:nvPr/>
        </p:nvSpPr>
        <p:spPr>
          <a:xfrm>
            <a:off x="2760617" y="3291840"/>
            <a:ext cx="3544389" cy="83602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1915435" y="0"/>
            <a:ext cx="872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S-Parameters (Complex Systems)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/>
              <p:nvPr/>
            </p:nvSpPr>
            <p:spPr>
              <a:xfrm>
                <a:off x="104546" y="850344"/>
                <a:ext cx="12087454" cy="4064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S-Parameters for a complex system consist of the transfer matrix for each component of the system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𝑆𝑦𝑠𝑡𝑒𝑚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 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 Transfer matrix for a pipe with the same impedance as well as the same cross sectional area is: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⇒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Transfer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matrix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Example of an Expansion Chamber that is in the middle of a pipe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6" y="850344"/>
                <a:ext cx="12087454" cy="4064190"/>
              </a:xfrm>
              <a:prstGeom prst="rect">
                <a:avLst/>
              </a:prstGeom>
              <a:blipFill>
                <a:blip r:embed="rId3"/>
                <a:stretch>
                  <a:fillRect l="-303" t="-750" b="-1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79C4FD1-3C43-4706-93B1-2C3FD5BF7701}"/>
              </a:ext>
            </a:extLst>
          </p:cNvPr>
          <p:cNvSpPr/>
          <p:nvPr/>
        </p:nvSpPr>
        <p:spPr>
          <a:xfrm>
            <a:off x="222069" y="6561581"/>
            <a:ext cx="92702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https://mycourses.aalto.fi/pluginfile.php/395000/mod_resource/content/1/Lecture10.pdf</a:t>
            </a:r>
          </a:p>
        </p:txBody>
      </p:sp>
      <p:pic>
        <p:nvPicPr>
          <p:cNvPr id="7" name="Picture 6" descr="A clock hanging on the wall&#10;&#10;Description generated with high confidence">
            <a:extLst>
              <a:ext uri="{FF2B5EF4-FFF2-40B4-BE49-F238E27FC236}">
                <a16:creationId xmlns:a16="http://schemas.microsoft.com/office/drawing/2014/main" id="{C3522187-E768-4420-839E-86CDB77A5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55" y="1220744"/>
            <a:ext cx="2847702" cy="847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CC1315-0C98-491E-8641-7C6620DCA855}"/>
              </a:ext>
            </a:extLst>
          </p:cNvPr>
          <p:cNvSpPr txBox="1"/>
          <p:nvPr/>
        </p:nvSpPr>
        <p:spPr>
          <a:xfrm>
            <a:off x="3758657" y="1459950"/>
            <a:ext cx="284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q is velocity, v, for this example</a:t>
            </a:r>
          </a:p>
        </p:txBody>
      </p:sp>
      <p:pic>
        <p:nvPicPr>
          <p:cNvPr id="12" name="Picture 11" descr="A close up of a clock&#10;&#10;Description generated with high confidence">
            <a:extLst>
              <a:ext uri="{FF2B5EF4-FFF2-40B4-BE49-F238E27FC236}">
                <a16:creationId xmlns:a16="http://schemas.microsoft.com/office/drawing/2014/main" id="{72392DAA-BBBB-42D8-9E8A-E3D4D3FE25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0" y="4892791"/>
            <a:ext cx="1331595" cy="1154890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1946EFF-FDD1-4330-BA11-16376C84C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916" y="4892246"/>
            <a:ext cx="3915352" cy="115488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6607FE2-D947-4686-B77B-11C72053D43F}"/>
              </a:ext>
            </a:extLst>
          </p:cNvPr>
          <p:cNvGrpSpPr/>
          <p:nvPr/>
        </p:nvGrpSpPr>
        <p:grpSpPr>
          <a:xfrm>
            <a:off x="6148272" y="3164645"/>
            <a:ext cx="3178608" cy="1067346"/>
            <a:chOff x="7563362" y="3197769"/>
            <a:chExt cx="2621280" cy="12540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2FE2344-64BE-4F2A-97A6-5963504771BA}"/>
                    </a:ext>
                  </a:extLst>
                </p:cNvPr>
                <p:cNvSpPr/>
                <p:nvPr/>
              </p:nvSpPr>
              <p:spPr>
                <a:xfrm>
                  <a:off x="7563362" y="3197769"/>
                  <a:ext cx="2621280" cy="1254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2B8E27DF-CE98-4CAD-87A0-AAA8BF149D5B}" type="mathplaceholder">
                          <a:rPr lang="en-US" i="1" smtClean="0"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2FE2344-64BE-4F2A-97A6-5963504771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362" y="3197769"/>
                  <a:ext cx="2621280" cy="125403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77CC009-6B71-454C-B564-D7112030D5AE}"/>
                </a:ext>
              </a:extLst>
            </p:cNvPr>
            <p:cNvGrpSpPr/>
            <p:nvPr/>
          </p:nvGrpSpPr>
          <p:grpSpPr>
            <a:xfrm>
              <a:off x="7659552" y="3228962"/>
              <a:ext cx="2428900" cy="942444"/>
              <a:chOff x="7655378" y="3282915"/>
              <a:chExt cx="2428900" cy="758099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EF9CFE9-34E3-48F0-BC6E-72F72BC09375}"/>
                  </a:ext>
                </a:extLst>
              </p:cNvPr>
              <p:cNvGrpSpPr/>
              <p:nvPr/>
            </p:nvGrpSpPr>
            <p:grpSpPr>
              <a:xfrm>
                <a:off x="7655378" y="3282915"/>
                <a:ext cx="2428900" cy="758099"/>
                <a:chOff x="6427717" y="3239135"/>
                <a:chExt cx="2428900" cy="75809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3A5BD265-8BF7-4D99-8699-37AC9672D430}"/>
                    </a:ext>
                  </a:extLst>
                </p:cNvPr>
                <p:cNvGrpSpPr/>
                <p:nvPr/>
              </p:nvGrpSpPr>
              <p:grpSpPr>
                <a:xfrm>
                  <a:off x="6427717" y="3239135"/>
                  <a:ext cx="2428900" cy="758099"/>
                  <a:chOff x="6427717" y="3239135"/>
                  <a:chExt cx="2314898" cy="552527"/>
                </a:xfrm>
              </p:grpSpPr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CE06B090-B3AF-4A66-A989-1C3226B430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27717" y="3239135"/>
                    <a:ext cx="2314898" cy="552527"/>
                  </a:xfrm>
                  <a:prstGeom prst="rect">
                    <a:avLst/>
                  </a:prstGeom>
                </p:spPr>
              </p:pic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92FD50FF-3FCC-4C60-9EE5-D66FA4A3EBA5}"/>
                      </a:ext>
                    </a:extLst>
                  </p:cNvPr>
                  <p:cNvCxnSpPr>
                    <a:stCxn id="16" idx="0"/>
                    <a:endCxn id="16" idx="2"/>
                  </p:cNvCxnSpPr>
                  <p:nvPr/>
                </p:nvCxnSpPr>
                <p:spPr>
                  <a:xfrm>
                    <a:off x="7585166" y="3239135"/>
                    <a:ext cx="0" cy="552527"/>
                  </a:xfrm>
                  <a:prstGeom prst="line">
                    <a:avLst/>
                  </a:prstGeom>
                  <a:ln w="57150"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20CD03D8-AD2E-4D23-B41C-16D4BA8102EA}"/>
                    </a:ext>
                  </a:extLst>
                </p:cNvPr>
                <p:cNvCxnSpPr/>
                <p:nvPr/>
              </p:nvCxnSpPr>
              <p:spPr>
                <a:xfrm>
                  <a:off x="6621175" y="3459173"/>
                  <a:ext cx="917846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1CD4BF0E-BB53-46E3-90C3-0248FE29EFE9}"/>
                    </a:ext>
                  </a:extLst>
                </p:cNvPr>
                <p:cNvCxnSpPr/>
                <p:nvPr/>
              </p:nvCxnSpPr>
              <p:spPr>
                <a:xfrm>
                  <a:off x="7793698" y="3469266"/>
                  <a:ext cx="917846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9488413-A12B-4103-8E51-FF42FD710057}"/>
                      </a:ext>
                    </a:extLst>
                  </p:cNvPr>
                  <p:cNvSpPr txBox="1"/>
                  <p:nvPr/>
                </p:nvSpPr>
                <p:spPr>
                  <a:xfrm>
                    <a:off x="7848836" y="3485195"/>
                    <a:ext cx="27584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9488413-A12B-4103-8E51-FF42FD710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8836" y="3485195"/>
                    <a:ext cx="275845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091" b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0678967-DCD4-4C5C-80E1-E7EE089436A9}"/>
                      </a:ext>
                    </a:extLst>
                  </p:cNvPr>
                  <p:cNvSpPr txBox="1"/>
                  <p:nvPr/>
                </p:nvSpPr>
                <p:spPr>
                  <a:xfrm>
                    <a:off x="9012501" y="3513046"/>
                    <a:ext cx="28116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E0678967-DCD4-4C5C-80E1-E7EE089436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12501" y="3513046"/>
                    <a:ext cx="281166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8929" b="-1632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6B6EFD0-A636-457B-8069-55F11597A8B7}"/>
                    </a:ext>
                  </a:extLst>
                </p:cNvPr>
                <p:cNvSpPr txBox="1"/>
                <p:nvPr/>
              </p:nvSpPr>
              <p:spPr>
                <a:xfrm>
                  <a:off x="8474597" y="3657458"/>
                  <a:ext cx="26148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6B6EFD0-A636-457B-8069-55F11597A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4597" y="3657458"/>
                  <a:ext cx="26148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23" b="-35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88E84E5-8B47-44C2-86EA-29D88B7B6EB3}"/>
                    </a:ext>
                  </a:extLst>
                </p:cNvPr>
                <p:cNvSpPr txBox="1"/>
                <p:nvPr/>
              </p:nvSpPr>
              <p:spPr>
                <a:xfrm>
                  <a:off x="8474597" y="4117055"/>
                  <a:ext cx="7767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88E84E5-8B47-44C2-86EA-29D88B7B6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4597" y="4117055"/>
                  <a:ext cx="776751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35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E55AABC-42F9-4723-889A-14E732FFFA4D}"/>
                    </a:ext>
                  </a:extLst>
                </p:cNvPr>
                <p:cNvSpPr txBox="1"/>
                <p:nvPr/>
              </p:nvSpPr>
              <p:spPr>
                <a:xfrm>
                  <a:off x="9559746" y="3668098"/>
                  <a:ext cx="26680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E55AABC-42F9-4723-889A-14E732FFF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746" y="3668098"/>
                  <a:ext cx="26680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887" b="-368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59A4D9A-F029-4ABF-872C-D99BA4AD90B7}"/>
              </a:ext>
            </a:extLst>
          </p:cNvPr>
          <p:cNvSpPr/>
          <p:nvPr/>
        </p:nvSpPr>
        <p:spPr>
          <a:xfrm>
            <a:off x="222069" y="632032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http://web.engr.uky.edu/~dherrin/ME510_Old/Chapter_10_Sound_in_Ducts.pdf</a:t>
            </a:r>
          </a:p>
        </p:txBody>
      </p:sp>
    </p:spTree>
    <p:extLst>
      <p:ext uri="{BB962C8B-B14F-4D97-AF65-F5344CB8AC3E}">
        <p14:creationId xmlns:p14="http://schemas.microsoft.com/office/powerpoint/2010/main" val="60962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896982" y="0"/>
            <a:ext cx="1050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S-Parameters (Side Branch and Helmholtz Resonator)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/>
              <p:nvPr/>
            </p:nvSpPr>
            <p:spPr>
              <a:xfrm>
                <a:off x="104546" y="850344"/>
                <a:ext cx="12087454" cy="2128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By Continuity of Pressure,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Also,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Thus,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 Transfer matrix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mr>
                    </m:m>
                    <m:r>
                      <a:rPr lang="en-US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6" y="850344"/>
                <a:ext cx="12087454" cy="2128468"/>
              </a:xfrm>
              <a:prstGeom prst="rect">
                <a:avLst/>
              </a:prstGeom>
              <a:blipFill>
                <a:blip r:embed="rId3"/>
                <a:stretch>
                  <a:fillRect l="-30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CC2B0FA-1422-46D0-A080-2404C32EB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190" y="850344"/>
            <a:ext cx="2885714" cy="2076190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876B7D2-2884-41C7-8974-5844787743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8" t="64779" r="35725"/>
          <a:stretch/>
        </p:blipFill>
        <p:spPr>
          <a:xfrm>
            <a:off x="491306" y="2978812"/>
            <a:ext cx="2447065" cy="779529"/>
          </a:xfrm>
          <a:prstGeom prst="rect">
            <a:avLst/>
          </a:prstGeom>
        </p:spPr>
      </p:pic>
      <p:pic>
        <p:nvPicPr>
          <p:cNvPr id="11" name="Picture 10" descr="A picture containing sky, indoor&#10;&#10;Description generated with very high confidence">
            <a:extLst>
              <a:ext uri="{FF2B5EF4-FFF2-40B4-BE49-F238E27FC236}">
                <a16:creationId xmlns:a16="http://schemas.microsoft.com/office/drawing/2014/main" id="{8ACB9E4D-8319-4D3A-9448-57F826DF2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45" y="4452799"/>
            <a:ext cx="4220031" cy="2116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F37E9C-B727-495E-B6E8-84DF00EFA3CA}"/>
                  </a:ext>
                </a:extLst>
              </p:cNvPr>
              <p:cNvSpPr/>
              <p:nvPr/>
            </p:nvSpPr>
            <p:spPr>
              <a:xfrm>
                <a:off x="104546" y="3921782"/>
                <a:ext cx="118300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To find the transfer matrix for a side branch that is a Helmholtz resonator, just solve for the impedance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b="1" dirty="0"/>
                  <a:t>, which is the</a:t>
                </a:r>
              </a:p>
              <a:p>
                <a:r>
                  <a:rPr lang="en-US" b="1" dirty="0"/>
                  <a:t>      impedance of the Helmholtz Resonator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F37E9C-B727-495E-B6E8-84DF00EFA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6" y="3921782"/>
                <a:ext cx="11830033" cy="646331"/>
              </a:xfrm>
              <a:prstGeom prst="rect">
                <a:avLst/>
              </a:prstGeom>
              <a:blipFill>
                <a:blip r:embed="rId7"/>
                <a:stretch>
                  <a:fillRect l="-30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060BF23-F468-469C-AFD3-55FDD9B5EAD7}"/>
              </a:ext>
            </a:extLst>
          </p:cNvPr>
          <p:cNvSpPr/>
          <p:nvPr/>
        </p:nvSpPr>
        <p:spPr>
          <a:xfrm>
            <a:off x="52250" y="656936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http://web.engr.uky.edu/~dherrin/ME510_Old/Chapter_10_Sound_in_Ducts.pdf</a:t>
            </a:r>
          </a:p>
        </p:txBody>
      </p:sp>
    </p:spTree>
    <p:extLst>
      <p:ext uri="{BB962C8B-B14F-4D97-AF65-F5344CB8AC3E}">
        <p14:creationId xmlns:p14="http://schemas.microsoft.com/office/powerpoint/2010/main" val="2794755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1915435" y="0"/>
            <a:ext cx="872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Helmholtz Resonator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169F8A-21D9-4ED3-95F0-55D577E20C04}"/>
              </a:ext>
            </a:extLst>
          </p:cNvPr>
          <p:cNvSpPr txBox="1"/>
          <p:nvPr/>
        </p:nvSpPr>
        <p:spPr>
          <a:xfrm>
            <a:off x="104546" y="850344"/>
            <a:ext cx="1208745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a Helmholtz Resonator?</a:t>
            </a:r>
          </a:p>
          <a:p>
            <a:pPr marL="6858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1" indent="-228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cavity containing a fluid (usually air) with a hole in the cavity, where a neck is attached. </a:t>
            </a:r>
          </a:p>
          <a:p>
            <a:pPr lvl="2" indent="-228600">
              <a:spcBef>
                <a:spcPts val="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The neck allows flowing fluid to enter the cavity.</a:t>
            </a:r>
          </a:p>
          <a:p>
            <a:pPr lvl="2" indent="-228600">
              <a:spcBef>
                <a:spcPts val="0"/>
              </a:spcBef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indent="-228600">
              <a:spcBef>
                <a:spcPts val="0"/>
              </a:spcBef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This is the phenomena that occurs when blowing over a glass bottle is a result of the bottle being a Helmholtz Resonator.</a:t>
            </a:r>
            <a:r>
              <a:rPr lang="en-US" b="1" dirty="0"/>
              <a:t> 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ED775-5FDA-46FE-B635-626965F9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76" y="2542318"/>
            <a:ext cx="5323479" cy="1381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D73E51-8852-4140-AD50-DC4379009BAB}"/>
                  </a:ext>
                </a:extLst>
              </p:cNvPr>
              <p:cNvSpPr/>
              <p:nvPr/>
            </p:nvSpPr>
            <p:spPr>
              <a:xfrm>
                <a:off x="1105231" y="3923984"/>
                <a:ext cx="5508782" cy="24422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00150" lvl="2" indent="-285750">
                  <a:spcBef>
                    <a:spcPts val="0"/>
                  </a:spcBef>
                  <a:buSzPct val="116666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𝒓𝒆𝒔𝒐𝒏𝒂𝒏𝒄𝒆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</m:den>
                    </m:f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num>
                          <m:den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endParaRPr lang="en-US" sz="2000" b="1" dirty="0"/>
              </a:p>
              <a:p>
                <a:pPr marL="1543050" lvl="3" indent="-171450">
                  <a:spcBef>
                    <a:spcPts val="0"/>
                  </a:spcBef>
                  <a:buSzPct val="116666"/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C = Speed of Sound in Medium</a:t>
                </a:r>
              </a:p>
              <a:p>
                <a:pPr marL="1543050" lvl="3" indent="-171450">
                  <a:spcBef>
                    <a:spcPts val="0"/>
                  </a:spcBef>
                  <a:buSzPct val="116666"/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V = Volume of the Resonator Cavity</a:t>
                </a:r>
              </a:p>
              <a:p>
                <a:pPr marL="1543050" lvl="3" indent="-171450">
                  <a:spcBef>
                    <a:spcPts val="0"/>
                  </a:spcBef>
                  <a:buSzPct val="116666"/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S = Cross Sectional Area of the Neck</a:t>
                </a:r>
              </a:p>
              <a:p>
                <a:pPr marL="1543050" lvl="3" indent="-171450">
                  <a:spcBef>
                    <a:spcPts val="0"/>
                  </a:spcBef>
                  <a:buSzPct val="116666"/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Length/Height of the Neck</a:t>
                </a:r>
              </a:p>
              <a:p>
                <a:pPr marL="1543050" lvl="3" indent="-171450">
                  <a:spcBef>
                    <a:spcPts val="0"/>
                  </a:spcBef>
                  <a:buSzPct val="116666"/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= Neck Length Adjustment, based on whether the neck is flanged</a:t>
                </a:r>
              </a:p>
              <a:p>
                <a:pPr marL="1543050" lvl="3" indent="-171450">
                  <a:spcBef>
                    <a:spcPts val="0"/>
                  </a:spcBef>
                  <a:buSzPct val="116666"/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𝑬𝒇𝒇𝒆𝒄𝒕𝒊𝒗𝒆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𝑳𝒆𝒏𝒈𝒕𝒉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+ ∆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</m:oMath>
                </a14:m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D73E51-8852-4140-AD50-DC4379009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31" y="3923984"/>
                <a:ext cx="5508782" cy="2442207"/>
              </a:xfrm>
              <a:prstGeom prst="rect">
                <a:avLst/>
              </a:prstGeom>
              <a:blipFill>
                <a:blip r:embed="rId4"/>
                <a:stretch>
                  <a:fillRect b="-2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DD71DBE-6852-4657-AF0B-A23BFED988EA}"/>
              </a:ext>
            </a:extLst>
          </p:cNvPr>
          <p:cNvSpPr/>
          <p:nvPr/>
        </p:nvSpPr>
        <p:spPr>
          <a:xfrm>
            <a:off x="955676" y="6550223"/>
            <a:ext cx="3912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https://newt.phys.unsw.edu.au/jw/Helmholtz.html</a:t>
            </a:r>
          </a:p>
        </p:txBody>
      </p:sp>
    </p:spTree>
    <p:extLst>
      <p:ext uri="{BB962C8B-B14F-4D97-AF65-F5344CB8AC3E}">
        <p14:creationId xmlns:p14="http://schemas.microsoft.com/office/powerpoint/2010/main" val="41166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1915435" y="0"/>
            <a:ext cx="872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Acoustic Metamaterials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/>
              <p:nvPr/>
            </p:nvSpPr>
            <p:spPr>
              <a:xfrm>
                <a:off x="104546" y="850344"/>
                <a:ext cx="6288303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Properties changed by Acoustic Metamaterial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Bulk Modulus, k,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Mass Density,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Similar to EM metamaterials, Acoustic Metamaterials create properties that are not naturally negative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Acoustic Metamaterials can create things, such as: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Enhanced Absorbers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Enhanced Transmitters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Slowed Sound Waves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 err="1"/>
                  <a:t>Superlens</a:t>
                </a:r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Negative Refraction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Polarized Sound Waves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Acoustic Diode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Acoustic Multiplexer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Acoustic Split Ring Resonator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Sonic Crystals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6" y="850344"/>
                <a:ext cx="6288303" cy="5355312"/>
              </a:xfrm>
              <a:prstGeom prst="rect">
                <a:avLst/>
              </a:prstGeom>
              <a:blipFill>
                <a:blip r:embed="rId3"/>
                <a:stretch>
                  <a:fillRect l="-581" t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AFDF2AB-60BD-43A5-AD7A-E0D0C997D3FD}"/>
              </a:ext>
            </a:extLst>
          </p:cNvPr>
          <p:cNvGrpSpPr/>
          <p:nvPr/>
        </p:nvGrpSpPr>
        <p:grpSpPr>
          <a:xfrm>
            <a:off x="7448655" y="715173"/>
            <a:ext cx="4268133" cy="3125308"/>
            <a:chOff x="6480772" y="889451"/>
            <a:chExt cx="4363089" cy="3411373"/>
          </a:xfrm>
        </p:grpSpPr>
        <p:pic>
          <p:nvPicPr>
            <p:cNvPr id="4" name="Picture 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441557E-14E0-437C-82CA-A4D7FEBF2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772" y="1274240"/>
              <a:ext cx="4363089" cy="30265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7C08BF-52D2-48E7-AD90-A70D20143572}"/>
                </a:ext>
              </a:extLst>
            </p:cNvPr>
            <p:cNvSpPr txBox="1"/>
            <p:nvPr/>
          </p:nvSpPr>
          <p:spPr>
            <a:xfrm>
              <a:off x="6559195" y="889451"/>
              <a:ext cx="4206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Acoustic Metamaterial Classification 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46572B-4742-4815-9F35-3F2807301484}"/>
              </a:ext>
            </a:extLst>
          </p:cNvPr>
          <p:cNvCxnSpPr>
            <a:cxnSpLocks/>
          </p:cNvCxnSpPr>
          <p:nvPr/>
        </p:nvCxnSpPr>
        <p:spPr>
          <a:xfrm>
            <a:off x="4373217" y="1160890"/>
            <a:ext cx="3005593" cy="7474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904691-B1C3-40E3-BD43-D73C6EC12B76}"/>
              </a:ext>
            </a:extLst>
          </p:cNvPr>
          <p:cNvCxnSpPr>
            <a:cxnSpLocks/>
          </p:cNvCxnSpPr>
          <p:nvPr/>
        </p:nvCxnSpPr>
        <p:spPr>
          <a:xfrm>
            <a:off x="5064981" y="2433099"/>
            <a:ext cx="23858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D97C15-1CED-46C9-AE1A-4BAA4BE84645}"/>
              </a:ext>
            </a:extLst>
          </p:cNvPr>
          <p:cNvSpPr txBox="1"/>
          <p:nvPr/>
        </p:nvSpPr>
        <p:spPr>
          <a:xfrm>
            <a:off x="7378810" y="3867063"/>
            <a:ext cx="23858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Refraction is the bending of waves when they enter a medium where their speed is different.</a:t>
            </a:r>
            <a:r>
              <a:rPr lang="en-US" dirty="0"/>
              <a:t> 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8BC49A-34B9-4F98-A486-D51AE77AA2E1}"/>
              </a:ext>
            </a:extLst>
          </p:cNvPr>
          <p:cNvSpPr/>
          <p:nvPr/>
        </p:nvSpPr>
        <p:spPr>
          <a:xfrm>
            <a:off x="4808279" y="6534687"/>
            <a:ext cx="43690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https://physicstoday.scitation.org/doi/10.1063/PT.3.3198</a:t>
            </a:r>
          </a:p>
        </p:txBody>
      </p:sp>
    </p:spTree>
    <p:extLst>
      <p:ext uri="{BB962C8B-B14F-4D97-AF65-F5344CB8AC3E}">
        <p14:creationId xmlns:p14="http://schemas.microsoft.com/office/powerpoint/2010/main" val="100505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731520" y="0"/>
            <a:ext cx="10718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Acoustic Metamaterial Unit Cell (Helmholtz Resonator)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169F8A-21D9-4ED3-95F0-55D577E20C04}"/>
              </a:ext>
            </a:extLst>
          </p:cNvPr>
          <p:cNvSpPr txBox="1"/>
          <p:nvPr/>
        </p:nvSpPr>
        <p:spPr>
          <a:xfrm>
            <a:off x="104546" y="850344"/>
            <a:ext cx="79421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Acoustic Metamaterial is made up of unit cells containing one or more structures that effect the acoustic wave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One of the most common structures is a Helmholtz Resonator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unit cell has an effective bulk modulus and effective mass density.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unit cell has there own transmission loss and other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of all the unit cells is what makes up the Acoustic Metamaterial 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93E6D-9CC8-4CE4-8088-E656BEFDA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68" y="850344"/>
            <a:ext cx="4463332" cy="1718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6A749B-8146-463C-93FA-16AFC36E8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0223"/>
            <a:ext cx="4773435" cy="1531392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C4AFB8-9E53-48EE-8659-A7692B5FCB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1615"/>
            <a:ext cx="5492980" cy="1896386"/>
          </a:xfrm>
          <a:prstGeom prst="rect">
            <a:avLst/>
          </a:prstGeom>
        </p:spPr>
      </p:pic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1895D96-F5D4-4037-ABFA-1C926A90F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42" y="3429000"/>
            <a:ext cx="4673852" cy="22947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9A3A05-5E1D-4149-B99F-C23602CF9D51}"/>
              </a:ext>
            </a:extLst>
          </p:cNvPr>
          <p:cNvSpPr txBox="1"/>
          <p:nvPr/>
        </p:nvSpPr>
        <p:spPr>
          <a:xfrm>
            <a:off x="2639833" y="2998003"/>
            <a:ext cx="523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Acoustic Metamaterial Unit Cell Properties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C274C-17AC-4A48-8C92-A140C8CEF982}"/>
              </a:ext>
            </a:extLst>
          </p:cNvPr>
          <p:cNvSpPr txBox="1"/>
          <p:nvPr/>
        </p:nvSpPr>
        <p:spPr>
          <a:xfrm>
            <a:off x="3658926" y="3438857"/>
            <a:ext cx="1203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Metamaterial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4EDE4B-3D02-41F3-B15B-9B851E8278D7}"/>
              </a:ext>
            </a:extLst>
          </p:cNvPr>
          <p:cNvSpPr txBox="1"/>
          <p:nvPr/>
        </p:nvSpPr>
        <p:spPr>
          <a:xfrm>
            <a:off x="0" y="3672088"/>
            <a:ext cx="1203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Non-</a:t>
            </a:r>
          </a:p>
          <a:p>
            <a:r>
              <a:rPr lang="en-US" sz="1400" b="1" dirty="0"/>
              <a:t>Metamaterial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DE4B8B-A59B-4B13-B765-87F2E1888FC8}"/>
              </a:ext>
            </a:extLst>
          </p:cNvPr>
          <p:cNvSpPr txBox="1"/>
          <p:nvPr/>
        </p:nvSpPr>
        <p:spPr>
          <a:xfrm>
            <a:off x="8303812" y="3438857"/>
            <a:ext cx="1203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Metamaterial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9A3A67-8395-4F65-B4CE-94CF1E9AAEE2}"/>
              </a:ext>
            </a:extLst>
          </p:cNvPr>
          <p:cNvSpPr txBox="1"/>
          <p:nvPr/>
        </p:nvSpPr>
        <p:spPr>
          <a:xfrm>
            <a:off x="3658925" y="4961615"/>
            <a:ext cx="1203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Metamaterial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1D67A-F409-49C7-AFE3-F7677D96EC8D}"/>
              </a:ext>
            </a:extLst>
          </p:cNvPr>
          <p:cNvSpPr txBox="1"/>
          <p:nvPr/>
        </p:nvSpPr>
        <p:spPr>
          <a:xfrm>
            <a:off x="819128" y="4952942"/>
            <a:ext cx="1569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Non-Metamaterial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0ED52F-0A18-46DC-87EB-26877B6B640E}"/>
              </a:ext>
            </a:extLst>
          </p:cNvPr>
          <p:cNvSpPr txBox="1"/>
          <p:nvPr/>
        </p:nvSpPr>
        <p:spPr>
          <a:xfrm>
            <a:off x="5964948" y="3429000"/>
            <a:ext cx="1569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Non-Metamaterial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1916FF-1BD6-491B-9FBE-F192266052A9}"/>
              </a:ext>
            </a:extLst>
          </p:cNvPr>
          <p:cNvSpPr/>
          <p:nvPr/>
        </p:nvSpPr>
        <p:spPr>
          <a:xfrm>
            <a:off x="3252083" y="3491307"/>
            <a:ext cx="596348" cy="110454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6D900-BA03-4E05-A302-13034C6687F4}"/>
              </a:ext>
            </a:extLst>
          </p:cNvPr>
          <p:cNvSpPr txBox="1"/>
          <p:nvPr/>
        </p:nvSpPr>
        <p:spPr>
          <a:xfrm>
            <a:off x="3252082" y="4540938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Unit Cell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E237E3-9093-4788-B204-EF1F20004AB3}"/>
              </a:ext>
            </a:extLst>
          </p:cNvPr>
          <p:cNvSpPr/>
          <p:nvPr/>
        </p:nvSpPr>
        <p:spPr>
          <a:xfrm>
            <a:off x="5677988" y="567897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https://www.researchgate.net/publication/325104291_Benchmark_Analysis_of_a_Helmholtz_Resonator_for_Estimating_Acoustic_Metamaterial_Properties</a:t>
            </a:r>
          </a:p>
        </p:txBody>
      </p:sp>
    </p:spTree>
    <p:extLst>
      <p:ext uri="{BB962C8B-B14F-4D97-AF65-F5344CB8AC3E}">
        <p14:creationId xmlns:p14="http://schemas.microsoft.com/office/powerpoint/2010/main" val="50001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3103794" y="0"/>
            <a:ext cx="592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Old Experimental Lab Setup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4DB4AD-D367-4DAC-AAED-30D1537E7850}"/>
              </a:ext>
            </a:extLst>
          </p:cNvPr>
          <p:cNvGrpSpPr/>
          <p:nvPr/>
        </p:nvGrpSpPr>
        <p:grpSpPr>
          <a:xfrm>
            <a:off x="232734" y="820226"/>
            <a:ext cx="3929691" cy="6000750"/>
            <a:chOff x="1084489" y="654380"/>
            <a:chExt cx="3420835" cy="6166596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82F492D-472E-405B-BC07-AC70546B0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4489" y="654380"/>
              <a:ext cx="3420835" cy="304366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4BA6160-70A6-4B9F-83F1-C6EEF9353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06"/>
            <a:stretch/>
          </p:blipFill>
          <p:spPr>
            <a:xfrm>
              <a:off x="1084489" y="3777311"/>
              <a:ext cx="3420835" cy="3043665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DC79162-E5C8-452F-8D5C-A837C8791FD2}"/>
              </a:ext>
            </a:extLst>
          </p:cNvPr>
          <p:cNvSpPr txBox="1"/>
          <p:nvPr/>
        </p:nvSpPr>
        <p:spPr>
          <a:xfrm>
            <a:off x="4794676" y="923925"/>
            <a:ext cx="72607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Drawback to this setup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Hard to measure the Transmission Loss, usually</a:t>
            </a:r>
          </a:p>
          <a:p>
            <a:pPr lvl="1"/>
            <a:r>
              <a:rPr lang="en-US" sz="2400" b="1" dirty="0"/>
              <a:t>    measured the Insertion Loss, instead.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The REFLECTIONS, especially at lower frequencies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554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727C6F-9A5D-40F9-ACBC-69BD18166858}"/>
              </a:ext>
            </a:extLst>
          </p:cNvPr>
          <p:cNvSpPr txBox="1"/>
          <p:nvPr/>
        </p:nvSpPr>
        <p:spPr>
          <a:xfrm>
            <a:off x="83608" y="6502255"/>
            <a:ext cx="761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From BSWA Impedance Tubes product literature, version 201008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3361235" y="-19337"/>
            <a:ext cx="5501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BSWA Impedance Tube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04C91F-7882-4496-BFEA-0D9AEED047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3010" y="1001896"/>
          <a:ext cx="9448683" cy="14455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53097">
                  <a:extLst>
                    <a:ext uri="{9D8B030D-6E8A-4147-A177-3AD203B41FA5}">
                      <a16:colId xmlns:a16="http://schemas.microsoft.com/office/drawing/2014/main" val="2022227088"/>
                    </a:ext>
                  </a:extLst>
                </a:gridCol>
                <a:gridCol w="3314620">
                  <a:extLst>
                    <a:ext uri="{9D8B030D-6E8A-4147-A177-3AD203B41FA5}">
                      <a16:colId xmlns:a16="http://schemas.microsoft.com/office/drawing/2014/main" val="3880021747"/>
                    </a:ext>
                  </a:extLst>
                </a:gridCol>
                <a:gridCol w="3680966">
                  <a:extLst>
                    <a:ext uri="{9D8B030D-6E8A-4147-A177-3AD203B41FA5}">
                      <a16:colId xmlns:a16="http://schemas.microsoft.com/office/drawing/2014/main" val="320416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Diameter of Impedance Tube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[mm]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 [mm]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375323"/>
                  </a:ext>
                </a:extLst>
              </a:tr>
              <a:tr h="434601">
                <a:tc>
                  <a:txBody>
                    <a:bodyPr/>
                    <a:lstStyle/>
                    <a:p>
                      <a:r>
                        <a:rPr lang="en-US" b="1" dirty="0"/>
                        <a:t>Part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SW422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SW477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0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Operating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63[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 – 1600 [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 [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 – 6100 [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hz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830348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E92D7E5D-ED9B-4570-843E-9F1B8B908780}"/>
              </a:ext>
            </a:extLst>
          </p:cNvPr>
          <p:cNvGrpSpPr/>
          <p:nvPr/>
        </p:nvGrpSpPr>
        <p:grpSpPr>
          <a:xfrm>
            <a:off x="153011" y="2745388"/>
            <a:ext cx="9455777" cy="3623607"/>
            <a:chOff x="135898" y="2551051"/>
            <a:chExt cx="9455777" cy="362360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DDF9B0D-90BB-4D45-BCA1-B97B1DC8D15D}"/>
                </a:ext>
              </a:extLst>
            </p:cNvPr>
            <p:cNvGrpSpPr/>
            <p:nvPr/>
          </p:nvGrpSpPr>
          <p:grpSpPr>
            <a:xfrm>
              <a:off x="135898" y="2551051"/>
              <a:ext cx="9455777" cy="3623607"/>
              <a:chOff x="135898" y="2551051"/>
              <a:chExt cx="9455777" cy="3623607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06C0E2D-A680-435B-94B1-76BC2C9DABDA}"/>
                  </a:ext>
                </a:extLst>
              </p:cNvPr>
              <p:cNvSpPr/>
              <p:nvPr/>
            </p:nvSpPr>
            <p:spPr>
              <a:xfrm>
                <a:off x="142991" y="2551051"/>
                <a:ext cx="9448684" cy="362360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E2CF70B-FFB6-4B80-A9D0-022BB4EB0293}"/>
                  </a:ext>
                </a:extLst>
              </p:cNvPr>
              <p:cNvGrpSpPr/>
              <p:nvPr/>
            </p:nvGrpSpPr>
            <p:grpSpPr>
              <a:xfrm>
                <a:off x="135898" y="2766923"/>
                <a:ext cx="7792964" cy="3407735"/>
                <a:chOff x="103261" y="3080932"/>
                <a:chExt cx="7792964" cy="3407735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0BF4CA3-A587-4963-80D0-15ADFDC787FD}"/>
                    </a:ext>
                  </a:extLst>
                </p:cNvPr>
                <p:cNvSpPr/>
                <p:nvPr/>
              </p:nvSpPr>
              <p:spPr>
                <a:xfrm>
                  <a:off x="110355" y="3080932"/>
                  <a:ext cx="7785870" cy="340773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Picture 10" descr="A close up of an oven&#10;&#10;Description generated with high confidence">
                  <a:extLst>
                    <a:ext uri="{FF2B5EF4-FFF2-40B4-BE49-F238E27FC236}">
                      <a16:creationId xmlns:a16="http://schemas.microsoft.com/office/drawing/2014/main" id="{AAD4AB6C-CE74-4D1C-857C-3521C53AF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5" t="43333" b="42481"/>
                <a:stretch/>
              </p:blipFill>
              <p:spPr>
                <a:xfrm>
                  <a:off x="142992" y="5327159"/>
                  <a:ext cx="7455176" cy="997911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7E89FD7-C54C-4899-94F1-383332ADBEB5}"/>
                    </a:ext>
                  </a:extLst>
                </p:cNvPr>
                <p:cNvGrpSpPr/>
                <p:nvPr/>
              </p:nvGrpSpPr>
              <p:grpSpPr>
                <a:xfrm>
                  <a:off x="197296" y="3512726"/>
                  <a:ext cx="7611987" cy="1332858"/>
                  <a:chOff x="142992" y="3343445"/>
                  <a:chExt cx="7611987" cy="1332858"/>
                </a:xfrm>
              </p:grpSpPr>
              <p:pic>
                <p:nvPicPr>
                  <p:cNvPr id="9" name="Picture 8" descr="A close up of a shelf&#10;&#10;Description generated with high confidence">
                    <a:extLst>
                      <a:ext uri="{FF2B5EF4-FFF2-40B4-BE49-F238E27FC236}">
                        <a16:creationId xmlns:a16="http://schemas.microsoft.com/office/drawing/2014/main" id="{7FBFA618-BFA5-430F-9417-C289C0042E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5278" r="2796" b="33889"/>
                  <a:stretch/>
                </p:blipFill>
                <p:spPr>
                  <a:xfrm>
                    <a:off x="142992" y="3343445"/>
                    <a:ext cx="7455176" cy="1277515"/>
                  </a:xfrm>
                  <a:prstGeom prst="rect">
                    <a:avLst/>
                  </a:prstGeom>
                </p:spPr>
              </p:pic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0AC22E9-71F3-432B-B7E9-6FEDD6C6E775}"/>
                      </a:ext>
                    </a:extLst>
                  </p:cNvPr>
                  <p:cNvSpPr/>
                  <p:nvPr/>
                </p:nvSpPr>
                <p:spPr>
                  <a:xfrm>
                    <a:off x="3274970" y="3781424"/>
                    <a:ext cx="731007" cy="793991"/>
                  </a:xfrm>
                  <a:prstGeom prst="ellipse">
                    <a:avLst/>
                  </a:prstGeom>
                  <a:noFill/>
                  <a:ln w="762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1556D6E7-38C3-4636-B123-9A090E782C85}"/>
                      </a:ext>
                    </a:extLst>
                  </p:cNvPr>
                  <p:cNvSpPr/>
                  <p:nvPr/>
                </p:nvSpPr>
                <p:spPr>
                  <a:xfrm>
                    <a:off x="6829424" y="3781425"/>
                    <a:ext cx="925555" cy="894878"/>
                  </a:xfrm>
                  <a:prstGeom prst="ellipse">
                    <a:avLst/>
                  </a:prstGeom>
                  <a:noFill/>
                  <a:ln w="762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78237A7C-57C6-4CC0-95D2-87820ECDEBCD}"/>
                      </a:ext>
                    </a:extLst>
                  </p:cNvPr>
                  <p:cNvSpPr/>
                  <p:nvPr/>
                </p:nvSpPr>
                <p:spPr>
                  <a:xfrm>
                    <a:off x="4320404" y="3489096"/>
                    <a:ext cx="742949" cy="700764"/>
                  </a:xfrm>
                  <a:prstGeom prst="ellipse">
                    <a:avLst/>
                  </a:prstGeom>
                  <a:noFill/>
                  <a:ln w="762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743E68C-F5EE-4C74-BD7C-AB4D2FE711B2}"/>
                    </a:ext>
                  </a:extLst>
                </p:cNvPr>
                <p:cNvSpPr/>
                <p:nvPr/>
              </p:nvSpPr>
              <p:spPr>
                <a:xfrm>
                  <a:off x="2895600" y="5448299"/>
                  <a:ext cx="1009650" cy="618181"/>
                </a:xfrm>
                <a:prstGeom prst="ellipse">
                  <a:avLst/>
                </a:prstGeom>
                <a:noFill/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990D2444-16E2-4E8A-95B2-8EA534586298}"/>
                    </a:ext>
                  </a:extLst>
                </p:cNvPr>
                <p:cNvSpPr/>
                <p:nvPr/>
              </p:nvSpPr>
              <p:spPr>
                <a:xfrm>
                  <a:off x="4038729" y="5271816"/>
                  <a:ext cx="530610" cy="471523"/>
                </a:xfrm>
                <a:prstGeom prst="ellipse">
                  <a:avLst/>
                </a:prstGeom>
                <a:noFill/>
                <a:ln w="762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400B0F4-DEAF-4F75-92D4-BD74E9DB6DC2}"/>
                    </a:ext>
                  </a:extLst>
                </p:cNvPr>
                <p:cNvSpPr/>
                <p:nvPr/>
              </p:nvSpPr>
              <p:spPr>
                <a:xfrm>
                  <a:off x="6238875" y="5295900"/>
                  <a:ext cx="1219200" cy="1029170"/>
                </a:xfrm>
                <a:prstGeom prst="ellipse">
                  <a:avLst/>
                </a:prstGeom>
                <a:noFill/>
                <a:ln w="762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0D62498-5698-4776-8680-3F40A1556D90}"/>
                    </a:ext>
                  </a:extLst>
                </p:cNvPr>
                <p:cNvSpPr txBox="1"/>
                <p:nvPr/>
              </p:nvSpPr>
              <p:spPr>
                <a:xfrm>
                  <a:off x="103261" y="3129236"/>
                  <a:ext cx="64391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BSWA SW422 Impedance Tube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5B43E1-C47A-47B4-B153-5BE3A06472FE}"/>
                    </a:ext>
                  </a:extLst>
                </p:cNvPr>
                <p:cNvSpPr txBox="1"/>
                <p:nvPr/>
              </p:nvSpPr>
              <p:spPr>
                <a:xfrm>
                  <a:off x="197295" y="4883903"/>
                  <a:ext cx="625113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BSWA SW477 Impedance Tube</a:t>
                  </a: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C50101F-1980-497B-A1F8-53C5AAA2E6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11309" y="3552825"/>
                <a:ext cx="520114" cy="193982"/>
              </a:xfrm>
              <a:prstGeom prst="straightConnector1">
                <a:avLst/>
              </a:prstGeom>
              <a:ln w="76200">
                <a:solidFill>
                  <a:srgbClr val="00B050">
                    <a:alpha val="60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93E565F-00D9-4A70-996D-660FC9FFE1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092919" y="4189416"/>
                <a:ext cx="3749001" cy="565144"/>
              </a:xfrm>
              <a:prstGeom prst="straightConnector1">
                <a:avLst/>
              </a:prstGeom>
              <a:ln w="76200">
                <a:solidFill>
                  <a:schemeClr val="accent1">
                    <a:lumMod val="75000"/>
                    <a:alpha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85B981-F206-4646-BD53-5FFB921B01E3}"/>
                  </a:ext>
                </a:extLst>
              </p:cNvPr>
              <p:cNvSpPr txBox="1"/>
              <p:nvPr/>
            </p:nvSpPr>
            <p:spPr>
              <a:xfrm>
                <a:off x="7840447" y="4421162"/>
                <a:ext cx="10054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Sample</a:t>
                </a:r>
              </a:p>
              <a:p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Holder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C949BF-EEF7-4493-AA41-338FA2E75BB5}"/>
                  </a:ext>
                </a:extLst>
              </p:cNvPr>
              <p:cNvSpPr txBox="1"/>
              <p:nvPr/>
            </p:nvSpPr>
            <p:spPr>
              <a:xfrm>
                <a:off x="8219094" y="3321859"/>
                <a:ext cx="1082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Speaker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0BBFD5-2D34-444D-ADA1-BACECC771B3D}"/>
                  </a:ext>
                </a:extLst>
              </p:cNvPr>
              <p:cNvSpPr txBox="1"/>
              <p:nvPr/>
            </p:nvSpPr>
            <p:spPr>
              <a:xfrm>
                <a:off x="7239001" y="2724192"/>
                <a:ext cx="16068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Microphones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C1A0F3F-CF07-4290-8F1D-F3F83EC64E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2562" y="5484531"/>
              <a:ext cx="561264" cy="78223"/>
            </a:xfrm>
            <a:prstGeom prst="straightConnector1">
              <a:avLst/>
            </a:prstGeom>
            <a:ln w="76200">
              <a:solidFill>
                <a:srgbClr val="00B050">
                  <a:alpha val="6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DE77C50-837A-4658-9A7E-6C2243C26410}"/>
                </a:ext>
              </a:extLst>
            </p:cNvPr>
            <p:cNvSpPr txBox="1"/>
            <p:nvPr/>
          </p:nvSpPr>
          <p:spPr>
            <a:xfrm>
              <a:off x="8045635" y="5263289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Speaker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10C8C68-AC86-4769-8F80-C75C99D6F8BF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5150294" y="2908858"/>
              <a:ext cx="2088707" cy="6164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02EC255-DBBF-4CF3-BEE9-8087E53ED302}"/>
                </a:ext>
              </a:extLst>
            </p:cNvPr>
            <p:cNvSpPr/>
            <p:nvPr/>
          </p:nvSpPr>
          <p:spPr>
            <a:xfrm>
              <a:off x="2661801" y="3332927"/>
              <a:ext cx="742949" cy="700764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73D38FD-8C21-4C78-81B0-59FC2B4F7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6080" y="2837891"/>
              <a:ext cx="3725973" cy="6843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B1CFF4E-62AC-4FCF-B92C-FB334EFA183E}"/>
                </a:ext>
              </a:extLst>
            </p:cNvPr>
            <p:cNvSpPr/>
            <p:nvPr/>
          </p:nvSpPr>
          <p:spPr>
            <a:xfrm>
              <a:off x="2447987" y="4981891"/>
              <a:ext cx="530610" cy="471524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15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32" y="5907860"/>
            <a:ext cx="3061762" cy="950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DDDD2E-F87A-425A-B48D-9AD08578EBBE}"/>
              </a:ext>
            </a:extLst>
          </p:cNvPr>
          <p:cNvSpPr txBox="1"/>
          <p:nvPr/>
        </p:nvSpPr>
        <p:spPr>
          <a:xfrm>
            <a:off x="1768572" y="-61306"/>
            <a:ext cx="864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Impedance Tube Measurement Setup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64EF407-D322-4E84-9A2C-69591F46E6B9}"/>
              </a:ext>
            </a:extLst>
          </p:cNvPr>
          <p:cNvGrpSpPr/>
          <p:nvPr/>
        </p:nvGrpSpPr>
        <p:grpSpPr>
          <a:xfrm>
            <a:off x="1170566" y="737849"/>
            <a:ext cx="10347026" cy="4949091"/>
            <a:chOff x="1170566" y="737849"/>
            <a:chExt cx="10347026" cy="4949091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734FE82-F7C7-42DF-B5F5-4DBDBA4F0A87}"/>
                </a:ext>
              </a:extLst>
            </p:cNvPr>
            <p:cNvGrpSpPr/>
            <p:nvPr/>
          </p:nvGrpSpPr>
          <p:grpSpPr>
            <a:xfrm>
              <a:off x="1170566" y="737849"/>
              <a:ext cx="10347026" cy="4949091"/>
              <a:chOff x="1170566" y="737849"/>
              <a:chExt cx="10347026" cy="494909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B2CD6BD-23B9-4E06-894C-7291E826D47A}"/>
                  </a:ext>
                </a:extLst>
              </p:cNvPr>
              <p:cNvGrpSpPr/>
              <p:nvPr/>
            </p:nvGrpSpPr>
            <p:grpSpPr>
              <a:xfrm>
                <a:off x="1170566" y="737849"/>
                <a:ext cx="10347026" cy="4949091"/>
                <a:chOff x="1170566" y="737849"/>
                <a:chExt cx="10347026" cy="4949091"/>
              </a:xfrm>
            </p:grpSpPr>
            <p:pic>
              <p:nvPicPr>
                <p:cNvPr id="105" name="Picture 104" descr="A screenshot of a cell phone&#10;&#10;Description generated with very high confidence">
                  <a:extLst>
                    <a:ext uri="{FF2B5EF4-FFF2-40B4-BE49-F238E27FC236}">
                      <a16:creationId xmlns:a16="http://schemas.microsoft.com/office/drawing/2014/main" id="{BD1F9165-B247-4D95-A0CF-BBF30E557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0566" y="737849"/>
                  <a:ext cx="10347026" cy="4949091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9BAC15E-25E0-4D7E-8F68-F99F8ED9937D}"/>
                    </a:ext>
                  </a:extLst>
                </p:cNvPr>
                <p:cNvSpPr txBox="1"/>
                <p:nvPr/>
              </p:nvSpPr>
              <p:spPr>
                <a:xfrm>
                  <a:off x="4875719" y="4060848"/>
                  <a:ext cx="249844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b="1" i="1" dirty="0">
                      <a:solidFill>
                        <a:srgbClr val="FF0000"/>
                      </a:solidFill>
                    </a:rPr>
                    <a:t>Note: End of tube can be terminated with hard, soft, anechoic, or no boundary, depending on the type of measurement, and following e.g. ASTM procedures.</a:t>
                  </a:r>
                  <a:endParaRPr lang="en-US" sz="1200" b="1" i="1" dirty="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1BCCE46-839A-4630-8375-D564976D13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87744" y="2020389"/>
                <a:ext cx="880645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0C83FAA-7E19-456F-BA27-74F13459D2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49493" y="2590801"/>
                <a:ext cx="880645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CCB8C27-E8E7-45F8-BACE-5981B09192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691" y="2590801"/>
                <a:ext cx="1" cy="77941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D466FFA-6E74-4DF7-B375-82CA8A3709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6155" y="2669178"/>
                <a:ext cx="880645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821BDF2A-4510-4B3B-A8AC-EFDFDA135A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20792" y="2251166"/>
                <a:ext cx="880645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115F3DD-2670-4446-BE52-6FE8BF933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6560" y="2843350"/>
                <a:ext cx="0" cy="52686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3C15333-364E-4E9B-A419-B8822F8FC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594" y="3696789"/>
                <a:ext cx="891551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BDA47B86-0EE3-47E2-AB08-C83D84735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1941" y="2334986"/>
                <a:ext cx="809957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E4D50F8-0BF8-474E-A20A-F8AFFF11E7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85538" y="2514600"/>
                <a:ext cx="0" cy="855619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33B6C72-4B97-4DA9-B635-9B98527AFE7E}"/>
                </a:ext>
              </a:extLst>
            </p:cNvPr>
            <p:cNvCxnSpPr>
              <a:cxnSpLocks/>
            </p:cNvCxnSpPr>
            <p:nvPr/>
          </p:nvCxnSpPr>
          <p:spPr>
            <a:xfrm>
              <a:off x="9564329" y="2947079"/>
              <a:ext cx="108400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283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142" y="5708545"/>
            <a:ext cx="3497866" cy="1085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BBF905-31CB-48B6-BC68-85573126C5E1}"/>
              </a:ext>
            </a:extLst>
          </p:cNvPr>
          <p:cNvSpPr txBox="1"/>
          <p:nvPr/>
        </p:nvSpPr>
        <p:spPr>
          <a:xfrm>
            <a:off x="771531" y="0"/>
            <a:ext cx="10645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Nothing in the Impedance Tube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A9CAD-2682-4F97-ADF8-02148B58DB52}"/>
              </a:ext>
            </a:extLst>
          </p:cNvPr>
          <p:cNvSpPr txBox="1"/>
          <p:nvPr/>
        </p:nvSpPr>
        <p:spPr>
          <a:xfrm>
            <a:off x="5352838" y="1215561"/>
            <a:ext cx="5884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B17689-5293-43F1-A5AF-E0DF20A1D60D}"/>
              </a:ext>
            </a:extLst>
          </p:cNvPr>
          <p:cNvGrpSpPr/>
          <p:nvPr/>
        </p:nvGrpSpPr>
        <p:grpSpPr>
          <a:xfrm>
            <a:off x="142992" y="2908533"/>
            <a:ext cx="5070157" cy="3885485"/>
            <a:chOff x="4619625" y="1106367"/>
            <a:chExt cx="4572000" cy="402760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BBE84D-93E9-4536-82EE-05210CE0AEB0}"/>
                </a:ext>
              </a:extLst>
            </p:cNvPr>
            <p:cNvSpPr/>
            <p:nvPr/>
          </p:nvSpPr>
          <p:spPr>
            <a:xfrm>
              <a:off x="4619625" y="1106367"/>
              <a:ext cx="4572000" cy="4027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EC2924-9903-4E9B-9E06-C557A9FDC173}"/>
                </a:ext>
              </a:extLst>
            </p:cNvPr>
            <p:cNvSpPr txBox="1"/>
            <p:nvPr/>
          </p:nvSpPr>
          <p:spPr>
            <a:xfrm>
              <a:off x="5828567" y="1106367"/>
              <a:ext cx="2154115" cy="382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Transmission Loss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331A2A-F0CF-46AD-AF3D-D1EAFCF787BB}"/>
                  </a:ext>
                </a:extLst>
              </p:cNvPr>
              <p:cNvSpPr/>
              <p:nvPr/>
            </p:nvSpPr>
            <p:spPr>
              <a:xfrm>
                <a:off x="5977895" y="958952"/>
                <a:ext cx="5928354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i="1" dirty="0">
                    <a:latin typeface="Cambria Math" panose="02040503050406030204" pitchFamily="18" charset="0"/>
                  </a:rPr>
                  <a:t>  </a:t>
                </a:r>
                <a:r>
                  <a:rPr lang="en-US" sz="2000" b="1" dirty="0">
                    <a:latin typeface="Cambria Math" panose="02040503050406030204" pitchFamily="18" charset="0"/>
                  </a:rPr>
                  <a:t>The S-Parameters for an empty Impedance Tube:</a:t>
                </a:r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   ⇒ 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331A2A-F0CF-46AD-AF3D-D1EAFCF78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895" y="958952"/>
                <a:ext cx="5928354" cy="913327"/>
              </a:xfrm>
              <a:prstGeom prst="rect">
                <a:avLst/>
              </a:prstGeom>
              <a:blipFill>
                <a:blip r:embed="rId3"/>
                <a:stretch>
                  <a:fillRect l="-926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45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1975066" y="0"/>
            <a:ext cx="824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Types of Waves – Transverse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2240D9-F22B-47A1-BE5F-1D984617D0E7}"/>
                  </a:ext>
                </a:extLst>
              </p:cNvPr>
              <p:cNvSpPr txBox="1"/>
              <p:nvPr/>
            </p:nvSpPr>
            <p:spPr>
              <a:xfrm>
                <a:off x="0" y="2734060"/>
                <a:ext cx="7036526" cy="39842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𝑺𝒊𝒏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𝒌𝒙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𝑺𝒊𝒏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𝑽𝒕</m:t>
                              </m:r>
                            </m:e>
                          </m:d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𝒘𝒉𝒆𝒓𝒆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𝑷𝒂𝒓𝒕𝒊𝒄𝒍𝒆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𝒅𝒊𝒔𝒑𝒍𝒂𝒄𝒆𝒎𝒆𝒏𝒕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1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𝒅𝒊𝒓𝒆𝒄𝒕𝒊𝒐𝒏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=[</m:t>
                      </m:r>
                      <m:r>
                        <a:rPr lang="en-US" sz="1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𝑫𝒊𝒔𝒑𝒍𝒂𝒄𝒆𝒎𝒆𝒏𝒕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𝒘𝒂𝒗𝒆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𝒅𝒊𝒓𝒆𝒄𝒕𝒊𝒐𝒏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𝒑𝒓𝒐𝒑𝒂𝒈𝒂𝒕𝒊𝒐𝒏</m:t>
                          </m:r>
                        </m:e>
                      </m:d>
                      <m:r>
                        <a:rPr lang="en-US" sz="1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1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𝑨𝒎𝒑𝒍𝒊𝒕𝒖𝒅𝒆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𝑴𝒂𝒙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𝑴𝒊𝒏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𝑪𝒉𝒂𝒏𝒈𝒆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𝑷𝒂𝒓𝒕𝒊𝒄𝒍𝒆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𝒅𝒊𝒔𝒑𝒍𝒂𝒄𝒆𝒎𝒆𝒏𝒕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𝑽𝒆𝒍𝒐𝒄𝒊𝒕𝒚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𝑺𝒑𝒆𝒆𝒅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𝒐𝒇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𝒍𝒊𝒈𝒉𝒕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𝒊𝒏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𝑴𝒆𝒅𝒊𝒖𝒎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𝑬𝑴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𝒘𝒂𝒗𝒆𝒔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𝑯𝒛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𝒇𝒓𝒆𝒒𝒖𝒆𝒏𝒄𝒚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𝒓𝒂𝒅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i="1" dirty="0"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𝑾𝒂𝒗𝒆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#=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𝒓𝒂𝒅𝒊𝒂𝒏𝒔</m:t>
                              </m:r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𝒅𝒊𝒔𝒕𝒂𝒏𝒄𝒆</m:t>
                              </m:r>
                            </m:den>
                          </m:f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𝒄𝒐𝒏𝒗𝒆𝒓𝒔𝒊𝒐𝒏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𝒓𝒂𝒅</m:t>
                          </m:r>
                        </m:num>
                        <m:den>
                          <m:r>
                            <a:rPr lang="en-US" sz="1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1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2240D9-F22B-47A1-BE5F-1D984617D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34060"/>
                <a:ext cx="7036526" cy="3984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8C434D2-3E89-472F-B16B-B7D0BD6C8B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t="7035" b="6321"/>
          <a:stretch/>
        </p:blipFill>
        <p:spPr>
          <a:xfrm>
            <a:off x="0" y="805709"/>
            <a:ext cx="7036526" cy="19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1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142" y="5708545"/>
            <a:ext cx="3497866" cy="1085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BBF905-31CB-48B6-BC68-85573126C5E1}"/>
              </a:ext>
            </a:extLst>
          </p:cNvPr>
          <p:cNvSpPr txBox="1"/>
          <p:nvPr/>
        </p:nvSpPr>
        <p:spPr>
          <a:xfrm>
            <a:off x="4016175" y="-56839"/>
            <a:ext cx="4375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Metamaterial Sample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CA9CAD-2682-4F97-ADF8-02148B58DB52}"/>
              </a:ext>
            </a:extLst>
          </p:cNvPr>
          <p:cNvSpPr txBox="1"/>
          <p:nvPr/>
        </p:nvSpPr>
        <p:spPr>
          <a:xfrm>
            <a:off x="5352838" y="730055"/>
            <a:ext cx="588431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Metamaterial Sample Specifications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Diameter: 100 [mm]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Depth: 50 [mm]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Resonance Frequency: ~983, ~1025 [Hz]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Shows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TL Peak of 44 dB @ ~1006 [Hz]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 TL Peak of 33 dB @ ~976 [Hz]</a:t>
            </a:r>
          </a:p>
          <a:p>
            <a:pPr lvl="1"/>
            <a:r>
              <a:rPr lang="en-US" sz="2000" b="1" dirty="0">
                <a:solidFill>
                  <a:schemeClr val="tx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4B122-EE03-446D-81FB-5A4632CBC0C6}"/>
              </a:ext>
            </a:extLst>
          </p:cNvPr>
          <p:cNvGrpSpPr/>
          <p:nvPr/>
        </p:nvGrpSpPr>
        <p:grpSpPr>
          <a:xfrm>
            <a:off x="954846" y="527936"/>
            <a:ext cx="3691930" cy="2230317"/>
            <a:chOff x="735952" y="1017709"/>
            <a:chExt cx="3691930" cy="22303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478907-D8ED-4165-825A-0D7B61FC60B0}"/>
                </a:ext>
              </a:extLst>
            </p:cNvPr>
            <p:cNvSpPr txBox="1"/>
            <p:nvPr/>
          </p:nvSpPr>
          <p:spPr>
            <a:xfrm>
              <a:off x="922122" y="1017709"/>
              <a:ext cx="33195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Metamaterial Sample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06CC71-4B16-40D2-9516-051478461028}"/>
                </a:ext>
              </a:extLst>
            </p:cNvPr>
            <p:cNvGrpSpPr/>
            <p:nvPr/>
          </p:nvGrpSpPr>
          <p:grpSpPr>
            <a:xfrm>
              <a:off x="735952" y="1486082"/>
              <a:ext cx="1735573" cy="1761944"/>
              <a:chOff x="132283" y="1651201"/>
              <a:chExt cx="1735573" cy="194291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04AC91F-CD00-4DA6-9752-732B2D766F2B}"/>
                  </a:ext>
                </a:extLst>
              </p:cNvPr>
              <p:cNvGrpSpPr/>
              <p:nvPr/>
            </p:nvGrpSpPr>
            <p:grpSpPr>
              <a:xfrm>
                <a:off x="132283" y="1651201"/>
                <a:ext cx="1735573" cy="1942919"/>
                <a:chOff x="4783014" y="3657056"/>
                <a:chExt cx="1245997" cy="1422386"/>
              </a:xfrm>
            </p:grpSpPr>
            <p:pic>
              <p:nvPicPr>
                <p:cNvPr id="15" name="Picture 14" descr="A close up of a logo&#10;&#10;Description generated with high confidence">
                  <a:extLst>
                    <a:ext uri="{FF2B5EF4-FFF2-40B4-BE49-F238E27FC236}">
                      <a16:creationId xmlns:a16="http://schemas.microsoft.com/office/drawing/2014/main" id="{D0403271-A7FD-4F00-8DCA-4B069F1324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472" t="25113" r="25179" b="31781"/>
                <a:stretch/>
              </p:blipFill>
              <p:spPr>
                <a:xfrm>
                  <a:off x="4783014" y="3657056"/>
                  <a:ext cx="1245997" cy="1422386"/>
                </a:xfrm>
                <a:prstGeom prst="rect">
                  <a:avLst/>
                </a:prstGeom>
              </p:spPr>
            </p:pic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D24D30BB-3CB6-4854-BE34-31535C5CA4BE}"/>
                    </a:ext>
                  </a:extLst>
                </p:cNvPr>
                <p:cNvCxnSpPr>
                  <a:stCxn id="15" idx="0"/>
                </p:cNvCxnSpPr>
                <p:nvPr/>
              </p:nvCxnSpPr>
              <p:spPr>
                <a:xfrm flipH="1">
                  <a:off x="5325626" y="3657056"/>
                  <a:ext cx="80387" cy="1206346"/>
                </a:xfrm>
                <a:prstGeom prst="line">
                  <a:avLst/>
                </a:prstGeom>
                <a:ln w="38100">
                  <a:solidFill>
                    <a:srgbClr val="FFFF00">
                      <a:alpha val="6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4F67DC-1283-47E4-9431-0265F99BCDBB}"/>
                  </a:ext>
                </a:extLst>
              </p:cNvPr>
              <p:cNvSpPr txBox="1"/>
              <p:nvPr/>
            </p:nvSpPr>
            <p:spPr>
              <a:xfrm>
                <a:off x="888098" y="2087287"/>
                <a:ext cx="815424" cy="684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mm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322486-1717-40A6-81CC-B753DDCFBFDF}"/>
                </a:ext>
              </a:extLst>
            </p:cNvPr>
            <p:cNvGrpSpPr/>
            <p:nvPr/>
          </p:nvGrpSpPr>
          <p:grpSpPr>
            <a:xfrm>
              <a:off x="2581917" y="1479374"/>
              <a:ext cx="1845965" cy="1768652"/>
              <a:chOff x="5624494" y="1686681"/>
              <a:chExt cx="2180490" cy="2154518"/>
            </a:xfrm>
          </p:grpSpPr>
          <p:pic>
            <p:nvPicPr>
              <p:cNvPr id="44" name="Picture 43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02D0AA8E-0923-4384-A796-E0B3657A7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43" t="8022" r="27786" b="7903"/>
              <a:stretch/>
            </p:blipFill>
            <p:spPr>
              <a:xfrm>
                <a:off x="5624494" y="1686681"/>
                <a:ext cx="2180490" cy="2154518"/>
              </a:xfrm>
              <a:prstGeom prst="rect">
                <a:avLst/>
              </a:prstGeom>
            </p:spPr>
          </p:pic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D22F171-3FEB-4AFE-88FC-FEFAB6625432}"/>
                  </a:ext>
                </a:extLst>
              </p:cNvPr>
              <p:cNvCxnSpPr>
                <a:cxnSpLocks/>
                <a:stCxn id="44" idx="0"/>
              </p:cNvCxnSpPr>
              <p:nvPr/>
            </p:nvCxnSpPr>
            <p:spPr>
              <a:xfrm>
                <a:off x="6714739" y="1686681"/>
                <a:ext cx="0" cy="1408944"/>
              </a:xfrm>
              <a:prstGeom prst="line">
                <a:avLst/>
              </a:prstGeom>
              <a:ln w="57150">
                <a:solidFill>
                  <a:srgbClr val="FFFF00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B17689-5293-43F1-A5AF-E0DF20A1D60D}"/>
              </a:ext>
            </a:extLst>
          </p:cNvPr>
          <p:cNvGrpSpPr/>
          <p:nvPr/>
        </p:nvGrpSpPr>
        <p:grpSpPr>
          <a:xfrm>
            <a:off x="116009" y="2893685"/>
            <a:ext cx="5070157" cy="3900333"/>
            <a:chOff x="4619625" y="1090976"/>
            <a:chExt cx="4572000" cy="40429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BBBE84D-93E9-4536-82EE-05210CE0AEB0}"/>
                </a:ext>
              </a:extLst>
            </p:cNvPr>
            <p:cNvSpPr/>
            <p:nvPr/>
          </p:nvSpPr>
          <p:spPr>
            <a:xfrm>
              <a:off x="4619625" y="1106367"/>
              <a:ext cx="4572000" cy="4027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8CC1F62-4BD1-4973-B9DF-90E668C7806A}"/>
                </a:ext>
              </a:extLst>
            </p:cNvPr>
            <p:cNvGrpSpPr/>
            <p:nvPr/>
          </p:nvGrpSpPr>
          <p:grpSpPr>
            <a:xfrm>
              <a:off x="4693920" y="1476374"/>
              <a:ext cx="4423408" cy="3657600"/>
              <a:chOff x="4474845" y="1514474"/>
              <a:chExt cx="4423408" cy="3657600"/>
            </a:xfrm>
          </p:grpSpPr>
          <p:graphicFrame>
            <p:nvGraphicFramePr>
              <p:cNvPr id="45" name="Object 44">
                <a:extLst>
                  <a:ext uri="{FF2B5EF4-FFF2-40B4-BE49-F238E27FC236}">
                    <a16:creationId xmlns:a16="http://schemas.microsoft.com/office/drawing/2014/main" id="{E8F98197-9048-4064-B680-0F293A418A6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845" y="1514474"/>
              <a:ext cx="4423408" cy="3657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86" name="Chart" r:id="rId6" imgW="4572000" imgH="3657482" progId="MSGraph.Chart.8">
                      <p:embed/>
                    </p:oleObj>
                  </mc:Choice>
                  <mc:Fallback>
                    <p:oleObj name="Chart" r:id="rId6" imgW="4572000" imgH="3657482" progId="MSGraph.Chart.8">
                      <p:embed/>
                      <p:pic>
                        <p:nvPicPr>
                          <p:cNvPr id="45" name="Object 44">
                            <a:extLst>
                              <a:ext uri="{FF2B5EF4-FFF2-40B4-BE49-F238E27FC236}">
                                <a16:creationId xmlns:a16="http://schemas.microsoft.com/office/drawing/2014/main" id="{E8F98197-9048-4064-B680-0F293A418A6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845" y="1514474"/>
                            <a:ext cx="4423408" cy="36576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187D368-E889-4CA0-9FC7-6CFFC567ECD7}"/>
                  </a:ext>
                </a:extLst>
              </p:cNvPr>
              <p:cNvSpPr/>
              <p:nvPr/>
            </p:nvSpPr>
            <p:spPr>
              <a:xfrm>
                <a:off x="6635382" y="2527116"/>
                <a:ext cx="220521" cy="411161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5855471-B1BD-48A3-915A-074B65E1EE46}"/>
                  </a:ext>
                </a:extLst>
              </p:cNvPr>
              <p:cNvSpPr/>
              <p:nvPr/>
            </p:nvSpPr>
            <p:spPr>
              <a:xfrm>
                <a:off x="6691343" y="1750971"/>
                <a:ext cx="260439" cy="352425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7EC2924-9903-4E9B-9E06-C557A9FDC173}"/>
                </a:ext>
              </a:extLst>
            </p:cNvPr>
            <p:cNvSpPr txBox="1"/>
            <p:nvPr/>
          </p:nvSpPr>
          <p:spPr>
            <a:xfrm>
              <a:off x="5210740" y="1090976"/>
              <a:ext cx="3698730" cy="382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Transmission Loss of New 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56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740229" y="0"/>
            <a:ext cx="947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Types of Waves – Sound Pressure (Longitudinal) Wave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A49CA70-8151-40F1-A068-5BF1C1C77B97}"/>
              </a:ext>
            </a:extLst>
          </p:cNvPr>
          <p:cNvGrpSpPr/>
          <p:nvPr/>
        </p:nvGrpSpPr>
        <p:grpSpPr>
          <a:xfrm>
            <a:off x="0" y="801821"/>
            <a:ext cx="8821783" cy="4310111"/>
            <a:chOff x="0" y="775846"/>
            <a:chExt cx="8651606" cy="4078285"/>
          </a:xfrm>
        </p:grpSpPr>
        <p:pic>
          <p:nvPicPr>
            <p:cNvPr id="62" name="Picture 61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E1B8962-41C0-4FC7-BB8E-E8A6E401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70" y="2793930"/>
              <a:ext cx="6224610" cy="2060201"/>
            </a:xfrm>
            <a:prstGeom prst="rect">
              <a:avLst/>
            </a:prstGeom>
          </p:spPr>
        </p:pic>
        <p:pic>
          <p:nvPicPr>
            <p:cNvPr id="61" name="Picture 6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C6F67A3-1A47-419F-AD68-AAB36883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75846"/>
              <a:ext cx="6224610" cy="206020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246D859-7B3D-4B5A-8F81-F178953BD19C}"/>
                </a:ext>
              </a:extLst>
            </p:cNvPr>
            <p:cNvSpPr txBox="1"/>
            <p:nvPr/>
          </p:nvSpPr>
          <p:spPr>
            <a:xfrm>
              <a:off x="7162800" y="1326791"/>
              <a:ext cx="1360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At time t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BB8B83-1EF4-4D97-AEB6-525C2C2ECA8A}"/>
                    </a:ext>
                  </a:extLst>
                </p:cNvPr>
                <p:cNvSpPr txBox="1"/>
                <p:nvPr/>
              </p:nvSpPr>
              <p:spPr>
                <a:xfrm>
                  <a:off x="7162800" y="3468240"/>
                  <a:ext cx="14888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At time t =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BB8B83-1EF4-4D97-AEB6-525C2C2EC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800" y="3468240"/>
                  <a:ext cx="148880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488" t="-7463" b="-134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Arrow: Left 66">
              <a:extLst>
                <a:ext uri="{FF2B5EF4-FFF2-40B4-BE49-F238E27FC236}">
                  <a16:creationId xmlns:a16="http://schemas.microsoft.com/office/drawing/2014/main" id="{4F23754C-53FB-4DEE-9D8F-B08F1BC8B491}"/>
                </a:ext>
              </a:extLst>
            </p:cNvPr>
            <p:cNvSpPr/>
            <p:nvPr/>
          </p:nvSpPr>
          <p:spPr>
            <a:xfrm>
              <a:off x="6305550" y="1326791"/>
              <a:ext cx="857250" cy="3693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Left 67">
              <a:extLst>
                <a:ext uri="{FF2B5EF4-FFF2-40B4-BE49-F238E27FC236}">
                  <a16:creationId xmlns:a16="http://schemas.microsoft.com/office/drawing/2014/main" id="{FFBF065C-0392-481E-98B8-6848F0FEB57E}"/>
                </a:ext>
              </a:extLst>
            </p:cNvPr>
            <p:cNvSpPr/>
            <p:nvPr/>
          </p:nvSpPr>
          <p:spPr>
            <a:xfrm>
              <a:off x="6455580" y="3468240"/>
              <a:ext cx="707220" cy="36933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79FD9D9-59F9-4FDC-85E7-7BBF5B474574}"/>
              </a:ext>
            </a:extLst>
          </p:cNvPr>
          <p:cNvSpPr/>
          <p:nvPr/>
        </p:nvSpPr>
        <p:spPr>
          <a:xfrm>
            <a:off x="5168331" y="6651247"/>
            <a:ext cx="41119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http://hyperphysics.phy-astr.gsu.edu/hbase/Sound/tralon.html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4058D-B1CF-41E3-BAC7-AD9F2F139AA9}"/>
              </a:ext>
            </a:extLst>
          </p:cNvPr>
          <p:cNvSpPr txBox="1"/>
          <p:nvPr/>
        </p:nvSpPr>
        <p:spPr>
          <a:xfrm>
            <a:off x="8577943" y="905691"/>
            <a:ext cx="332291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No mean particle displacement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 sound wave oscillates the particles back and forth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Increasing Pressure leads to increasingly dense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Decreasing Pressure leads to decreasingly dense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Equilibrium Pressure is Atmospheric Pressure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1281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748937" y="0"/>
            <a:ext cx="10476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Types of Waves – Sound Pressure (Longitudinal) Wave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7DCAB23E-815D-489E-AAE5-4C92E1D14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2" y="1233117"/>
            <a:ext cx="10596277" cy="43917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4A01E4-D958-44BA-80A3-26C7DC9D70F5}"/>
              </a:ext>
            </a:extLst>
          </p:cNvPr>
          <p:cNvSpPr/>
          <p:nvPr/>
        </p:nvSpPr>
        <p:spPr>
          <a:xfrm>
            <a:off x="0" y="6488668"/>
            <a:ext cx="7893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http://www.indiana.edu/~emusic/etext/acoustics/chapter1_sound3.shtml</a:t>
            </a:r>
          </a:p>
        </p:txBody>
      </p:sp>
    </p:spTree>
    <p:extLst>
      <p:ext uri="{BB962C8B-B14F-4D97-AF65-F5344CB8AC3E}">
        <p14:creationId xmlns:p14="http://schemas.microsoft.com/office/powerpoint/2010/main" val="174802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3103794" y="0"/>
            <a:ext cx="592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is Pressure?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C267B5-C4D2-47F3-A0E9-C2345635BCD0}"/>
                  </a:ext>
                </a:extLst>
              </p:cNvPr>
              <p:cNvSpPr txBox="1"/>
              <p:nvPr/>
            </p:nvSpPr>
            <p:spPr>
              <a:xfrm>
                <a:off x="0" y="793912"/>
                <a:ext cx="5365750" cy="1599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Pressure (P)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Normal force exerted by a fluid per unit area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Units: Pascal (Pa) </a:t>
                </a:r>
                <a:r>
                  <a:rPr lang="en-US" b="1" dirty="0">
                    <a:sym typeface="Wingdings" panose="05000000000000000000" pitchFamily="2" charset="2"/>
                  </a:rPr>
                  <a:t></a:t>
                </a:r>
                <a:r>
                  <a:rPr lang="en-US" b="1" dirty="0"/>
                  <a:t> [Pa = N/m^2]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𝑭𝒐𝒓𝒄𝒆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𝑨𝒓𝒆𝒂</m:t>
                        </m:r>
                      </m:den>
                    </m:f>
                  </m:oMath>
                </a14:m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C267B5-C4D2-47F3-A0E9-C2345635B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93912"/>
                <a:ext cx="5365750" cy="1599156"/>
              </a:xfrm>
              <a:prstGeom prst="rect">
                <a:avLst/>
              </a:prstGeom>
              <a:blipFill>
                <a:blip r:embed="rId3"/>
                <a:stretch>
                  <a:fillRect l="-682"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33540F7-413E-46A5-AD50-ED3054B55B81}"/>
              </a:ext>
            </a:extLst>
          </p:cNvPr>
          <p:cNvGrpSpPr/>
          <p:nvPr/>
        </p:nvGrpSpPr>
        <p:grpSpPr>
          <a:xfrm>
            <a:off x="0" y="2043349"/>
            <a:ext cx="4524270" cy="1812441"/>
            <a:chOff x="-38131" y="2683359"/>
            <a:chExt cx="4653649" cy="194848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7EBA195-9280-4130-8F56-D47F3AB0EEA9}"/>
                </a:ext>
              </a:extLst>
            </p:cNvPr>
            <p:cNvGrpSpPr/>
            <p:nvPr/>
          </p:nvGrpSpPr>
          <p:grpSpPr>
            <a:xfrm>
              <a:off x="-38131" y="3193687"/>
              <a:ext cx="1249952" cy="1033059"/>
              <a:chOff x="544014" y="3187337"/>
              <a:chExt cx="1249952" cy="103305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91B7ECB-FAE4-4502-AA38-F8FDEBBB00BF}"/>
                  </a:ext>
                </a:extLst>
              </p:cNvPr>
              <p:cNvGrpSpPr/>
              <p:nvPr/>
            </p:nvGrpSpPr>
            <p:grpSpPr>
              <a:xfrm>
                <a:off x="1149350" y="3187337"/>
                <a:ext cx="644616" cy="1033059"/>
                <a:chOff x="1149350" y="3187337"/>
                <a:chExt cx="644616" cy="1033059"/>
              </a:xfrm>
            </p:grpSpPr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58161CE0-E0F2-4DD2-8484-01A22BF826AF}"/>
                    </a:ext>
                  </a:extLst>
                </p:cNvPr>
                <p:cNvSpPr/>
                <p:nvPr/>
              </p:nvSpPr>
              <p:spPr>
                <a:xfrm>
                  <a:off x="1637211" y="3187337"/>
                  <a:ext cx="156755" cy="1033059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B0C9CDA1-6D91-48C7-856C-10E35814F6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350" y="3378200"/>
                  <a:ext cx="532311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709E0AC-359F-425B-B921-7E46DAB03D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3651250"/>
                  <a:ext cx="525961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3E37259D-9323-4512-9825-E07E073C93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350" y="3962400"/>
                  <a:ext cx="557711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EA3A31F-0771-4215-8A6D-E0E9FF2F0E2F}"/>
                  </a:ext>
                </a:extLst>
              </p:cNvPr>
              <p:cNvSpPr txBox="1"/>
              <p:nvPr/>
            </p:nvSpPr>
            <p:spPr>
              <a:xfrm>
                <a:off x="544014" y="3334534"/>
                <a:ext cx="78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Force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396B86-246E-430C-B49B-80A2D29E7182}"/>
                </a:ext>
              </a:extLst>
            </p:cNvPr>
            <p:cNvGrpSpPr/>
            <p:nvPr/>
          </p:nvGrpSpPr>
          <p:grpSpPr>
            <a:xfrm>
              <a:off x="2119628" y="2683359"/>
              <a:ext cx="1118871" cy="1948482"/>
              <a:chOff x="675095" y="3187337"/>
              <a:chExt cx="1118871" cy="103305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3530CD7-9DF6-4FD0-A0BE-1A51FEB1B7E3}"/>
                  </a:ext>
                </a:extLst>
              </p:cNvPr>
              <p:cNvGrpSpPr/>
              <p:nvPr/>
            </p:nvGrpSpPr>
            <p:grpSpPr>
              <a:xfrm>
                <a:off x="1149350" y="3187337"/>
                <a:ext cx="644616" cy="1033059"/>
                <a:chOff x="1149350" y="3187337"/>
                <a:chExt cx="644616" cy="1033059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2DCCCFA-9BE1-4984-9C3C-FB890413EE3B}"/>
                    </a:ext>
                  </a:extLst>
                </p:cNvPr>
                <p:cNvSpPr/>
                <p:nvPr/>
              </p:nvSpPr>
              <p:spPr>
                <a:xfrm>
                  <a:off x="1637211" y="3187337"/>
                  <a:ext cx="156755" cy="1033059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988536D-793E-4D64-8DFF-35B796023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350" y="3378200"/>
                  <a:ext cx="532311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B7F90142-B597-423A-A651-67454A289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81100" y="3651250"/>
                  <a:ext cx="525961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462AF57D-67A0-48D8-98F8-BEBDF744F8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49350" y="3962400"/>
                  <a:ext cx="557711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0CB9FC-C31D-478E-97FF-3649F5292ADA}"/>
                  </a:ext>
                </a:extLst>
              </p:cNvPr>
              <p:cNvSpPr txBox="1"/>
              <p:nvPr/>
            </p:nvSpPr>
            <p:spPr>
              <a:xfrm>
                <a:off x="675095" y="3421293"/>
                <a:ext cx="78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Force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B38337-180F-40D4-868E-07471DD672E3}"/>
                </a:ext>
              </a:extLst>
            </p:cNvPr>
            <p:cNvSpPr txBox="1"/>
            <p:nvPr/>
          </p:nvSpPr>
          <p:spPr>
            <a:xfrm>
              <a:off x="1203800" y="3385334"/>
              <a:ext cx="1143901" cy="893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Pressure</a:t>
              </a:r>
            </a:p>
            <a:p>
              <a:r>
                <a:rPr lang="en-US" sz="1600" b="1" dirty="0"/>
                <a:t>Greater</a:t>
              </a:r>
            </a:p>
            <a:p>
              <a:r>
                <a:rPr lang="en-US" sz="1600" b="1" dirty="0"/>
                <a:t>(Less Area)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2400DB-19FB-43C4-B20C-13D6F0B7768A}"/>
                </a:ext>
              </a:extLst>
            </p:cNvPr>
            <p:cNvSpPr txBox="1"/>
            <p:nvPr/>
          </p:nvSpPr>
          <p:spPr>
            <a:xfrm>
              <a:off x="3356922" y="3385333"/>
              <a:ext cx="1258596" cy="893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Pressure</a:t>
              </a:r>
            </a:p>
            <a:p>
              <a:r>
                <a:rPr lang="en-US" sz="1600" b="1" dirty="0"/>
                <a:t>Less</a:t>
              </a:r>
            </a:p>
            <a:p>
              <a:r>
                <a:rPr lang="en-US" sz="1600" b="1" dirty="0"/>
                <a:t>(More Area)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33DB91-C419-43F9-8B56-6A6B63DDA15D}"/>
                  </a:ext>
                </a:extLst>
              </p:cNvPr>
              <p:cNvSpPr txBox="1"/>
              <p:nvPr/>
            </p:nvSpPr>
            <p:spPr>
              <a:xfrm>
                <a:off x="5663045" y="877489"/>
                <a:ext cx="6882900" cy="2664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Absolute Pressure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𝑨𝒃𝒔𝒐𝒍𝒖𝒕𝒆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𝑨𝒕𝒎𝒐𝒔𝒑𝒉𝒆𝒓𝒊𝒄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𝑷𝒓𝒆𝒔𝒔𝒖𝒓𝒆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𝑮𝒂𝒖𝒈𝒆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Atmospheric Pressure (Equilibrium Pressure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𝑨𝒕𝒎𝒐𝒔𝒑𝒉𝒆𝒓𝒊𝒄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𝑷𝒓𝒆𝒔𝒔𝒖𝒓𝒆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𝑨𝒃𝒔𝒐𝒍𝒖𝒕𝒆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𝑮𝒂𝒖𝒈𝒆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Gauge Pressure (Acoustic Pressure)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𝑮𝒂𝒖𝒈𝒆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𝑨𝒄𝒐𝒖𝒔𝒕𝒊𝒄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𝑨𝒃𝒔𝒐𝒍𝒖𝒕𝒆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𝑨𝒕𝒎𝒐𝒔𝒑𝒉𝒆𝒓𝒊𝒄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𝑷𝒓𝒆𝒔𝒔𝒖𝒓𝒆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33DB91-C419-43F9-8B56-6A6B63DDA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045" y="877489"/>
                <a:ext cx="6882900" cy="2664191"/>
              </a:xfrm>
              <a:prstGeom prst="rect">
                <a:avLst/>
              </a:prstGeom>
              <a:blipFill>
                <a:blip r:embed="rId5"/>
                <a:stretch>
                  <a:fillRect l="-620" t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absolute-vs-gauge-pressure">
            <a:extLst>
              <a:ext uri="{FF2B5EF4-FFF2-40B4-BE49-F238E27FC236}">
                <a16:creationId xmlns:a16="http://schemas.microsoft.com/office/drawing/2014/main" id="{11D1F222-6AF7-4A54-898C-154B0A16B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464" y="3541680"/>
            <a:ext cx="4466234" cy="284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C5A2389-53B5-42ED-8A2D-2869C8E3BAA8}"/>
              </a:ext>
            </a:extLst>
          </p:cNvPr>
          <p:cNvSpPr/>
          <p:nvPr/>
        </p:nvSpPr>
        <p:spPr>
          <a:xfrm>
            <a:off x="7895" y="6572066"/>
            <a:ext cx="8611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https://www.nuclear-power.net/nuclear-engineering/thermodynamics/thermodynamic-properties/what-is-pressure-physics/</a:t>
            </a:r>
          </a:p>
        </p:txBody>
      </p:sp>
      <p:pic>
        <p:nvPicPr>
          <p:cNvPr id="36" name="Picture 2" descr="Related image">
            <a:extLst>
              <a:ext uri="{FF2B5EF4-FFF2-40B4-BE49-F238E27FC236}">
                <a16:creationId xmlns:a16="http://schemas.microsoft.com/office/drawing/2014/main" id="{9AE9F5C4-B04F-4980-87B4-2F381C6F0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54" y="4000831"/>
            <a:ext cx="2538653" cy="250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17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3103794" y="0"/>
            <a:ext cx="592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 (Speed of Sound of Gases)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DCEF3-9EE0-44DA-885F-256DBAA04FF5}"/>
              </a:ext>
            </a:extLst>
          </p:cNvPr>
          <p:cNvSpPr/>
          <p:nvPr/>
        </p:nvSpPr>
        <p:spPr>
          <a:xfrm>
            <a:off x="3648719" y="5711719"/>
            <a:ext cx="196755" cy="355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4519AB-5CC4-4434-AA13-C00CF3977C5D}"/>
                  </a:ext>
                </a:extLst>
              </p:cNvPr>
              <p:cNvSpPr/>
              <p:nvPr/>
            </p:nvSpPr>
            <p:spPr>
              <a:xfrm>
                <a:off x="0" y="757470"/>
                <a:ext cx="8274188" cy="6194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highlight>
                      <a:srgbClr val="FFFF00"/>
                    </a:highlight>
                  </a:rPr>
                  <a:t>General equation of state</a:t>
                </a:r>
                <a:r>
                  <a:rPr lang="en-US" sz="1600" b="1" dirty="0"/>
                  <a:t>, define the speed of sound as:</a:t>
                </a:r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𝒔𝒐𝒖𝒏𝒅</m:t>
                        </m:r>
                      </m:sub>
                    </m:sSub>
                    <m:r>
                      <a:rPr lang="en-US" sz="14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𝒅𝒑</m:t>
                            </m:r>
                          </m:num>
                          <m:den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den>
                        </m:f>
                      </m:e>
                    </m:rad>
                    <m:r>
                      <a:rPr lang="en-US" sz="1400" b="1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𝒑𝒓𝒆𝒔𝒔𝒖𝒓𝒆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𝒅𝒆𝒏𝒔𝒊𝒕𝒚</m:t>
                    </m:r>
                  </m:oMath>
                </a14:m>
                <a:endParaRPr lang="en-US" sz="1400" b="1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400" b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highlight>
                      <a:srgbClr val="FFFF00"/>
                    </a:highlight>
                  </a:rPr>
                  <a:t>Bulk modulus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”of a substance is a measure of how resistant to compression that substance is”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“the ratio of the change of volume (thus, the density) of a given mass of fluid/solid </a:t>
                </a:r>
              </a:p>
              <a:p>
                <a:r>
                  <a:rPr lang="en-US" sz="1600" b="1" dirty="0"/>
                  <a:t>        when there is a change in pressure”</a:t>
                </a:r>
              </a:p>
              <a:p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𝑩𝒖𝒍𝒌</m:t>
                    </m:r>
                    <m:r>
                      <a:rPr lang="en-US" sz="16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𝒎𝒐𝒅𝒖𝒍𝒖𝒔</m:t>
                    </m:r>
                    <m:r>
                      <a:rPr lang="en-US" sz="16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sz="16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𝒆𝒍𝒂𝒔𝒕𝒊𝒄𝒊𝒕𝒚</m:t>
                    </m:r>
                  </m:oMath>
                </a14:m>
                <a:endParaRPr lang="en-US" sz="1600" b="1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𝑩𝒖𝒍𝒌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𝒎𝒐𝒅𝒖𝒍𝒖𝒔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𝒆𝒍𝒂𝒔𝒕𝒊𝒄𝒊𝒕𝒚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𝒅𝒑</m:t>
                        </m:r>
                      </m:num>
                      <m:den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den>
                    </m:f>
                    <m:r>
                      <a:rPr lang="en-US" sz="16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𝒔𝒐𝒖𝒏𝒅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𝒅𝒑</m:t>
                            </m:r>
                          </m:num>
                          <m:den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den>
                        </m:f>
                      </m:e>
                    </m:rad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den>
                        </m:f>
                      </m:e>
                    </m:rad>
                  </m:oMath>
                </a14:m>
                <a:endParaRPr lang="en-US" sz="1600" b="1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highlight>
                      <a:srgbClr val="FFFF00"/>
                    </a:highlight>
                  </a:rPr>
                  <a:t>For Ideal Gas Conditions, </a:t>
                </a:r>
                <a:endParaRPr lang="en-US" sz="1600" b="1" i="1" dirty="0"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𝑩𝒖𝒍𝒌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𝑴𝒐𝒅𝒖𝒍𝒖𝒔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e>
                    </m:d>
                    <m:r>
                      <a:rPr lang="en-US" sz="1600" b="1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den>
                    </m:f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𝒘𝒉𝒆𝒓𝒆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𝑮𝒂𝒔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𝑪𝒐𝒏𝒔𝒕𝒂𝒏𝒕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𝒂𝒏𝒅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𝒂𝒃𝒔𝒐𝒍𝒖𝒕𝒆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𝒕𝒆𝒎𝒑𝒆𝒓𝒂𝒕𝒖𝒓𝒆</m:t>
                    </m:r>
                  </m:oMath>
                </a14:m>
                <a:endParaRPr lang="en-US" sz="1600" b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𝒔𝒐𝒖𝒏𝒅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den>
                        </m:f>
                      </m:e>
                    </m:rad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num>
                          <m:den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den>
                        </m:f>
                      </m:e>
                    </m:rad>
                    <m:r>
                      <a:rPr lang="en-US" sz="16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𝒘𝒉𝒆𝒓𝒆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𝒅𝒆𝒏𝒔𝒊𝒕𝒚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𝒓𝒂𝒕𝒊𝒐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𝒔𝒑𝒆𝒄𝒊𝒇𝒊𝒄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𝒉𝒆𝒂𝒕𝒔</m:t>
                    </m:r>
                  </m:oMath>
                </a14:m>
                <a:endParaRPr lang="en-US" sz="1600" b="1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𝒔𝒐𝒖𝒏𝒅</m:t>
                        </m:r>
                      </m:sub>
                    </m:sSub>
                    <m:r>
                      <a:rPr lang="en-US" sz="1600" b="1" i="1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num>
                          <m:den>
                            <m:r>
                              <a:rPr lang="en-US" sz="16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den>
                        </m:f>
                      </m:e>
                    </m:rad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</m:rad>
                  </m:oMath>
                </a14:m>
                <a:endParaRPr lang="en-US" sz="1600" dirty="0"/>
              </a:p>
              <a:p>
                <a:pPr lvl="2"/>
                <a:r>
                  <a:rPr lang="en-US" sz="1600" b="1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4519AB-5CC4-4434-AA13-C00CF3977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57470"/>
                <a:ext cx="8274188" cy="6194388"/>
              </a:xfrm>
              <a:prstGeom prst="rect">
                <a:avLst/>
              </a:prstGeom>
              <a:blipFill>
                <a:blip r:embed="rId3"/>
                <a:stretch>
                  <a:fillRect l="-295" t="-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8BCEF80-0345-4340-BD4C-BA480641401D}"/>
              </a:ext>
            </a:extLst>
          </p:cNvPr>
          <p:cNvSpPr/>
          <p:nvPr/>
        </p:nvSpPr>
        <p:spPr>
          <a:xfrm>
            <a:off x="2907039" y="5752275"/>
            <a:ext cx="196755" cy="355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B66279-2BFF-4152-99CD-360A73F70C45}"/>
              </a:ext>
            </a:extLst>
          </p:cNvPr>
          <p:cNvCxnSpPr>
            <a:cxnSpLocks/>
          </p:cNvCxnSpPr>
          <p:nvPr/>
        </p:nvCxnSpPr>
        <p:spPr>
          <a:xfrm flipH="1" flipV="1">
            <a:off x="3103794" y="6023658"/>
            <a:ext cx="1008986" cy="356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4F6ADC-7BD1-47EE-A18D-1AF5865F912E}"/>
              </a:ext>
            </a:extLst>
          </p:cNvPr>
          <p:cNvSpPr txBox="1"/>
          <p:nvPr/>
        </p:nvSpPr>
        <p:spPr>
          <a:xfrm>
            <a:off x="4062523" y="6189473"/>
            <a:ext cx="30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Temperature dependent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454F29-CA6D-4E37-9EA2-E76242A05855}"/>
              </a:ext>
            </a:extLst>
          </p:cNvPr>
          <p:cNvCxnSpPr>
            <a:cxnSpLocks/>
          </p:cNvCxnSpPr>
          <p:nvPr/>
        </p:nvCxnSpPr>
        <p:spPr>
          <a:xfrm flipH="1" flipV="1">
            <a:off x="3793907" y="6032033"/>
            <a:ext cx="360884" cy="2602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E342B9F-31A5-4C6A-8D13-A12189AB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359" y="1604823"/>
            <a:ext cx="2931031" cy="28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0FF2AB-A218-4882-910A-01671B9C4FFB}"/>
              </a:ext>
            </a:extLst>
          </p:cNvPr>
          <p:cNvCxnSpPr>
            <a:cxnSpLocks/>
          </p:cNvCxnSpPr>
          <p:nvPr/>
        </p:nvCxnSpPr>
        <p:spPr>
          <a:xfrm>
            <a:off x="6361043" y="2464904"/>
            <a:ext cx="2831999" cy="2732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F5747B2-ED53-4F76-A909-C727EED57D2C}"/>
              </a:ext>
            </a:extLst>
          </p:cNvPr>
          <p:cNvSpPr/>
          <p:nvPr/>
        </p:nvSpPr>
        <p:spPr>
          <a:xfrm>
            <a:off x="-6262" y="6568627"/>
            <a:ext cx="91836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https://nigerianscholars.com/tutorials/friction-drag-elasticity/changes-in-volume-bulk-modulus/</a:t>
            </a:r>
          </a:p>
        </p:txBody>
      </p:sp>
    </p:spTree>
    <p:extLst>
      <p:ext uri="{BB962C8B-B14F-4D97-AF65-F5344CB8AC3E}">
        <p14:creationId xmlns:p14="http://schemas.microsoft.com/office/powerpoint/2010/main" val="753880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3103794" y="0"/>
            <a:ext cx="592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 (Speed of Sound of Gases)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E6FF847-72ED-4B73-98C4-288CC2F1A40C}"/>
                  </a:ext>
                </a:extLst>
              </p:cNvPr>
              <p:cNvSpPr/>
              <p:nvPr/>
            </p:nvSpPr>
            <p:spPr>
              <a:xfrm>
                <a:off x="240937" y="5131875"/>
                <a:ext cx="320959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𝒔𝒐𝒖𝒏𝒅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𝜸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den>
                          </m:f>
                        </m:e>
                      </m:ra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𝜸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E6FF847-72ED-4B73-98C4-288CC2F1A4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37" y="5131875"/>
                <a:ext cx="3209597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CDDCEF3-9EE0-44DA-885F-256DBAA04FF5}"/>
              </a:ext>
            </a:extLst>
          </p:cNvPr>
          <p:cNvSpPr/>
          <p:nvPr/>
        </p:nvSpPr>
        <p:spPr>
          <a:xfrm>
            <a:off x="3103794" y="5409374"/>
            <a:ext cx="196755" cy="355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BCEF80-0345-4340-BD4C-BA480641401D}"/>
              </a:ext>
            </a:extLst>
          </p:cNvPr>
          <p:cNvSpPr/>
          <p:nvPr/>
        </p:nvSpPr>
        <p:spPr>
          <a:xfrm>
            <a:off x="2362114" y="5449930"/>
            <a:ext cx="196755" cy="355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B66279-2BFF-4152-99CD-360A73F70C45}"/>
              </a:ext>
            </a:extLst>
          </p:cNvPr>
          <p:cNvCxnSpPr>
            <a:cxnSpLocks/>
          </p:cNvCxnSpPr>
          <p:nvPr/>
        </p:nvCxnSpPr>
        <p:spPr>
          <a:xfrm flipH="1" flipV="1">
            <a:off x="2558869" y="5721313"/>
            <a:ext cx="480422" cy="4443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4F6ADC-7BD1-47EE-A18D-1AF5865F912E}"/>
              </a:ext>
            </a:extLst>
          </p:cNvPr>
          <p:cNvSpPr txBox="1"/>
          <p:nvPr/>
        </p:nvSpPr>
        <p:spPr>
          <a:xfrm>
            <a:off x="2558869" y="6050946"/>
            <a:ext cx="30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Temperature dependent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0F4FA-658B-4428-AFB0-6D7CE65E2C44}"/>
              </a:ext>
            </a:extLst>
          </p:cNvPr>
          <p:cNvGrpSpPr/>
          <p:nvPr/>
        </p:nvGrpSpPr>
        <p:grpSpPr>
          <a:xfrm>
            <a:off x="104546" y="2902902"/>
            <a:ext cx="8708571" cy="1774961"/>
            <a:chOff x="-47854" y="1739240"/>
            <a:chExt cx="8708571" cy="177496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9E3797-8006-493E-9505-943D7067E4B6}"/>
                </a:ext>
              </a:extLst>
            </p:cNvPr>
            <p:cNvGrpSpPr/>
            <p:nvPr/>
          </p:nvGrpSpPr>
          <p:grpSpPr>
            <a:xfrm>
              <a:off x="-47854" y="1739240"/>
              <a:ext cx="6067687" cy="1319100"/>
              <a:chOff x="69669" y="926260"/>
              <a:chExt cx="6067687" cy="13191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F29763F-DDB0-401E-A8BE-14B948FA8CCA}"/>
                      </a:ext>
                    </a:extLst>
                  </p:cNvPr>
                  <p:cNvSpPr txBox="1"/>
                  <p:nvPr/>
                </p:nvSpPr>
                <p:spPr>
                  <a:xfrm>
                    <a:off x="69669" y="926260"/>
                    <a:ext cx="6067687" cy="10806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𝑮𝒂𝒔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𝑪𝒐𝒏𝒔𝒕𝒂𝒏𝒕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oMath>
                    </a14:m>
                    <a:endParaRPr lang="en-US" b="1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𝓡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𝑼𝒏𝒊𝒗𝒆𝒓𝒔𝒊𝒂𝒍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𝑮𝒂𝒔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𝑪𝒐𝒏𝒔𝒕𝒂𝒏𝒕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𝟑𝟏𝟒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𝑲𝑱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𝒌𝒈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𝒎𝒐𝒍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∗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</m:t>
                            </m:r>
                          </m:den>
                        </m:f>
                      </m:oMath>
                    </a14:m>
                    <a:endParaRPr lang="en-US" b="1" i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marL="742950" lvl="1" indent="-285750">
                      <a:buFont typeface="Arial" panose="020B0604020202020204" pitchFamily="34" charset="0"/>
                      <a:buChar char="•"/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𝑴𝒐𝒍𝒆𝒄𝒖𝒍𝒂𝒓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𝑾𝒆𝒊𝒈𝒉𝒕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𝒐𝒇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𝑮𝒂𝒔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0F29763F-DDB0-401E-A8BE-14B948FA8C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69" y="926260"/>
                    <a:ext cx="6067687" cy="108061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02" t="-565" b="-62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7C457A0-855F-4D41-AD1E-9D6A84261BBD}"/>
                  </a:ext>
                </a:extLst>
              </p:cNvPr>
              <p:cNvSpPr/>
              <p:nvPr/>
            </p:nvSpPr>
            <p:spPr>
              <a:xfrm>
                <a:off x="833120" y="1556183"/>
                <a:ext cx="3637280" cy="54693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331AEDA-0A93-4CCB-A2B0-D3D09B05C4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70400" y="1873510"/>
                <a:ext cx="1666956" cy="37185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5359E4-B0B3-4770-A04D-A4094C36A12E}"/>
                </a:ext>
              </a:extLst>
            </p:cNvPr>
            <p:cNvSpPr txBox="1"/>
            <p:nvPr/>
          </p:nvSpPr>
          <p:spPr>
            <a:xfrm>
              <a:off x="6019833" y="2590871"/>
              <a:ext cx="2640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How does the value of Humidity change the Molecular Weight? 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E169F8A-21D9-4ED3-95F0-55D577E20C04}"/>
              </a:ext>
            </a:extLst>
          </p:cNvPr>
          <p:cNvSpPr txBox="1"/>
          <p:nvPr/>
        </p:nvSpPr>
        <p:spPr>
          <a:xfrm>
            <a:off x="104546" y="850344"/>
            <a:ext cx="12087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Humidity (H)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is the amount of water vapor (gas) in the air.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Relative Humidity (RH)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is the amount of water vapor in the air to the total amount of water vapor that be held in the air at a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“ is the ratio of the </a:t>
            </a:r>
            <a:r>
              <a:rPr lang="en-US" b="1" dirty="0">
                <a:hlinkClick r:id="rId5" tooltip="Partial pressure"/>
              </a:rPr>
              <a:t>partial pressure</a:t>
            </a:r>
            <a:r>
              <a:rPr lang="en-US" b="1" dirty="0"/>
              <a:t> of water vapor to the </a:t>
            </a:r>
            <a:r>
              <a:rPr lang="en-US" b="1" dirty="0">
                <a:hlinkClick r:id="rId6" tooltip="Equilibrium vapor pressure"/>
              </a:rPr>
              <a:t>equilibrium vapor pressure</a:t>
            </a:r>
            <a:r>
              <a:rPr lang="en-US" b="1" dirty="0"/>
              <a:t> of water at a given temperature”</a:t>
            </a:r>
            <a:r>
              <a:rPr lang="en-US" dirty="0"/>
              <a:t> </a:t>
            </a:r>
            <a:r>
              <a:rPr lang="en-US" b="1" dirty="0"/>
              <a:t>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30958B-9D1B-4C30-8CFB-7D0EF54828D8}"/>
              </a:ext>
            </a:extLst>
          </p:cNvPr>
          <p:cNvSpPr/>
          <p:nvPr/>
        </p:nvSpPr>
        <p:spPr>
          <a:xfrm>
            <a:off x="2732954" y="5409374"/>
            <a:ext cx="196755" cy="3557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141AD1-02D9-48B5-BEFC-210921E83767}"/>
              </a:ext>
            </a:extLst>
          </p:cNvPr>
          <p:cNvCxnSpPr>
            <a:cxnSpLocks/>
          </p:cNvCxnSpPr>
          <p:nvPr/>
        </p:nvCxnSpPr>
        <p:spPr>
          <a:xfrm flipH="1">
            <a:off x="2929709" y="5028085"/>
            <a:ext cx="469218" cy="38128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8CEFF54-7644-478D-B48A-7D98BC571690}"/>
              </a:ext>
            </a:extLst>
          </p:cNvPr>
          <p:cNvSpPr txBox="1"/>
          <p:nvPr/>
        </p:nvSpPr>
        <p:spPr>
          <a:xfrm>
            <a:off x="2558869" y="4705233"/>
            <a:ext cx="303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Humidity dependent </a:t>
            </a:r>
          </a:p>
        </p:txBody>
      </p:sp>
    </p:spTree>
    <p:extLst>
      <p:ext uri="{BB962C8B-B14F-4D97-AF65-F5344CB8AC3E}">
        <p14:creationId xmlns:p14="http://schemas.microsoft.com/office/powerpoint/2010/main" val="143426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1361440" y="0"/>
            <a:ext cx="9281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Linear Euler Wave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/>
              <p:nvPr/>
            </p:nvSpPr>
            <p:spPr>
              <a:xfrm>
                <a:off x="104546" y="850344"/>
                <a:ext cx="12087454" cy="2785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Linear Euler’s Wave Equation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Valid for acoustic processes of small amplitudes and no viscosity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ea typeface="Cambria Math" panose="02040503050406030204" pitchFamily="18" charset="0"/>
                  </a:rPr>
                  <a:t>Solution: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ea typeface="Cambria Math" panose="02040503050406030204" pitchFamily="18" charset="0"/>
                  </a:rPr>
                  <a:t>A Solution to the Linear Euler’s Wave Equation, when the wave is a plane wave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b="1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6" y="850344"/>
                <a:ext cx="12087454" cy="2785378"/>
              </a:xfrm>
              <a:prstGeom prst="rect">
                <a:avLst/>
              </a:prstGeom>
              <a:blipFill>
                <a:blip r:embed="rId3"/>
                <a:stretch>
                  <a:fillRect l="-303" t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4436780A-C9F1-4F62-98CD-B26209C7F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157" y="3126028"/>
            <a:ext cx="5964230" cy="2785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5D77ED-E66D-4F2D-924C-392852BA45A2}"/>
              </a:ext>
            </a:extLst>
          </p:cNvPr>
          <p:cNvSpPr txBox="1"/>
          <p:nvPr/>
        </p:nvSpPr>
        <p:spPr>
          <a:xfrm>
            <a:off x="8604407" y="2723962"/>
            <a:ext cx="1430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Plane Wave</a:t>
            </a:r>
          </a:p>
        </p:txBody>
      </p:sp>
    </p:spTree>
    <p:extLst>
      <p:ext uri="{BB962C8B-B14F-4D97-AF65-F5344CB8AC3E}">
        <p14:creationId xmlns:p14="http://schemas.microsoft.com/office/powerpoint/2010/main" val="22955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bg1">
                <a:lumMod val="75000"/>
                <a:lumOff val="25000"/>
              </a:schemeClr>
            </a:gs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CC_WSL_Logo_WHT.gif">
            <a:extLst>
              <a:ext uri="{FF2B5EF4-FFF2-40B4-BE49-F238E27FC236}">
                <a16:creationId xmlns:a16="http://schemas.microsoft.com/office/drawing/2014/main" id="{B447F53A-6D4D-43AB-A4F8-F9B531A3C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360" y="5911406"/>
            <a:ext cx="2931031" cy="9095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A7B22-80D6-4BFC-B3CE-8C5888D50315}"/>
              </a:ext>
            </a:extLst>
          </p:cNvPr>
          <p:cNvSpPr txBox="1"/>
          <p:nvPr/>
        </p:nvSpPr>
        <p:spPr>
          <a:xfrm>
            <a:off x="763325" y="0"/>
            <a:ext cx="10630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Pressure, Velocity, and Impedance (Ohm’s Law Equivalent)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/>
              <p:nvPr/>
            </p:nvSpPr>
            <p:spPr>
              <a:xfrm>
                <a:off x="104546" y="850344"/>
                <a:ext cx="11003426" cy="5990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𝑨𝒄𝒐𝒖𝒔𝒕𝒊𝒄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𝑰𝒎𝒑𝒆𝒅𝒂𝒏𝒄𝒆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𝑎𝑐𝑜𝑢𝑠𝑡𝑖𝑐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𝑣𝑜𝑙𝑢𝑚𝑒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𝑣𝑒𝑙𝑜𝑐𝑖𝑡𝑦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𝑖𝑋</m:t>
                    </m:r>
                  </m:oMath>
                </a14:m>
                <a:endParaRPr lang="en-US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𝑺𝒑𝒆𝒄𝒊𝒇𝒊𝒄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𝑨𝒄𝒐𝒖𝒕𝒊𝒄𝒔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𝑰𝒎𝒑𝒆𝒅𝒂𝒏𝒄𝒆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𝑎𝑐𝑜𝑢𝑠𝑡𝑖𝑐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𝑝𝑎𝑟𝑡𝑖𝑐𝑙𝑒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𝑣𝑒𝑙𝑜𝑐𝑖𝑡𝑦</m:t>
                        </m:r>
                      </m:den>
                    </m:f>
                  </m:oMath>
                </a14:m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Used for determining transmission </a:t>
                </a:r>
              </a:p>
              <a:p>
                <a:endParaRPr lang="en-US" sz="1600" b="1" dirty="0"/>
              </a:p>
              <a:p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u="sng" dirty="0"/>
                  <a:t>Ohm’s Law Analogy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𝑽𝒐𝒍𝒕𝒂𝒈𝒆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)  −−&gt;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𝑨𝒄𝒐𝒖𝒔𝒕𝒊𝒄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𝑷𝒓𝒆𝒔𝒔𝒖𝒓𝒆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dirty="0" err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𝑪𝒖𝒓𝒓𝒆𝒏𝒕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 err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−−&gt;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𝑽𝒐𝒍𝒖𝒎𝒆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𝑽𝒆𝒍𝒐𝒄𝒊𝒕𝒚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𝒐𝒓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𝑷𝒂𝒓𝒕𝒊𝒄𝒍𝒆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𝑽𝒆𝒍𝒐𝒄𝒊𝒕𝒚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  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𝑼</m:t>
                    </m:r>
                    <m:d>
                      <m:d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b="1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lang="en-US" sz="1600" b="1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1600" b="1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𝒐𝒓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𝒖</m:t>
                    </m:r>
                    <m:d>
                      <m:d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600" b="1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𝒙</m:t>
                        </m:r>
                        <m:r>
                          <a:rPr lang="en-US" sz="1600" b="1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sz="1600" b="1" i="1" dirty="0" err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𝒕</m:t>
                        </m:r>
                      </m:e>
                    </m:d>
                  </m:oMath>
                </a14:m>
                <a:endParaRPr lang="en-US" sz="1600" b="1" dirty="0"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𝑰𝒎𝒑𝒆𝒅𝒂𝒏𝒄𝒆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−−&gt;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𝑨𝒄𝒐𝒖𝒔𝒕𝒊𝒄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𝑰𝒎𝒑𝒆𝒅𝒂𝒏𝒄𝒆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𝑺𝒑𝒆𝒄𝒊𝒇𝒊𝒄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𝑨𝒄𝒐𝒖𝒔𝒕𝒊𝒄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𝑰𝒎𝒑𝒆𝒅𝒂𝒏𝒄𝒆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𝝎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−→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1600" b="1" dirty="0"/>
              </a:p>
              <a:p>
                <a:endParaRPr lang="en-US" sz="1600" b="1" dirty="0"/>
              </a:p>
              <a:p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u="sng" dirty="0"/>
                  <a:t>Example: For Plane Wave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𝑨𝒄𝒐𝒖𝒔𝒕𝒊𝒄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𝑷𝒓𝒆𝒔𝒔𝒖𝒓𝒆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𝑣𝑡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6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𝑷𝒂𝒓𝒕𝒊𝒄𝒍𝒆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𝑽𝒆𝒍𝒐𝒄𝒊𝒕𝒚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𝒖</m:t>
                    </m:r>
                    <m:d>
                      <m:d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𝑺𝒑𝒆𝒄𝒊𝒇𝒊𝒄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𝑨𝒄𝒐𝒖𝒔𝒕𝒊𝒄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𝑰𝒎𝒑𝒆𝒅𝒂𝒏𝒄𝒆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𝒛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sz="1600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𝑽𝒐𝒍𝒖𝒎𝒆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𝑽𝒆𝒍𝒐𝒄𝒊𝒕𝒚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𝒅𝑨</m:t>
                        </m:r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𝐴𝑐𝑜𝑠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𝑨𝒄𝒐𝒖𝒔𝒕𝒊𝒄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𝑰𝒎𝒑𝒆𝒅𝒂𝒏𝒄𝒆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𝒁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169F8A-21D9-4ED3-95F0-55D577E20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6" y="850344"/>
                <a:ext cx="11003426" cy="5990422"/>
              </a:xfrm>
              <a:prstGeom prst="rect">
                <a:avLst/>
              </a:prstGeom>
              <a:blipFill>
                <a:blip r:embed="rId3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08FF4E-F28A-4E0B-A3B8-5A111AA13EEA}"/>
                  </a:ext>
                </a:extLst>
              </p:cNvPr>
              <p:cNvSpPr txBox="1"/>
              <p:nvPr/>
            </p:nvSpPr>
            <p:spPr>
              <a:xfrm>
                <a:off x="6925587" y="850344"/>
                <a:ext cx="5266414" cy="689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Volume Velocity = Volume flow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𝒖𝑨𝒄𝒐𝒔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08FF4E-F28A-4E0B-A3B8-5A111AA13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587" y="850344"/>
                <a:ext cx="5266414" cy="689163"/>
              </a:xfrm>
              <a:prstGeom prst="rect">
                <a:avLst/>
              </a:prstGeom>
              <a:blipFill>
                <a:blip r:embed="rId4"/>
                <a:stretch>
                  <a:fillRect l="-694" t="-39474" b="-1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620B314-17A7-46C3-A42A-6B8103E95EBA}"/>
              </a:ext>
            </a:extLst>
          </p:cNvPr>
          <p:cNvSpPr/>
          <p:nvPr/>
        </p:nvSpPr>
        <p:spPr>
          <a:xfrm>
            <a:off x="0" y="6513199"/>
            <a:ext cx="3052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https://slideplayer.com/slide/8336241/</a:t>
            </a:r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B2139D55-5493-4B1B-9FF9-5E7CE2CBA3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"/>
          <a:stretch/>
        </p:blipFill>
        <p:spPr>
          <a:xfrm>
            <a:off x="7402666" y="1539507"/>
            <a:ext cx="4058342" cy="12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19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3438</TotalTime>
  <Words>1646</Words>
  <Application>Microsoft Office PowerPoint</Application>
  <PresentationFormat>Widescreen</PresentationFormat>
  <Paragraphs>247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Wingdings</vt:lpstr>
      <vt:lpstr>Office Theme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Hill</dc:creator>
  <cp:lastModifiedBy>Ryan Hill</cp:lastModifiedBy>
  <cp:revision>419</cp:revision>
  <dcterms:created xsi:type="dcterms:W3CDTF">2018-09-08T21:20:20Z</dcterms:created>
  <dcterms:modified xsi:type="dcterms:W3CDTF">2018-11-07T07:17:50Z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